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image" Target="../media/image-5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3200400" cy="5143500"/>
          </a:xfrm>
          <a:prstGeom prst="rect">
            <a:avLst/>
          </a:prstGeom>
          <a:solidFill>
            <a:srgbClr val="1A202C"/>
          </a:solidFill>
          <a:ln/>
        </p:spPr>
      </p:sp>
      <p:sp>
        <p:nvSpPr>
          <p:cNvPr id="4" name="Shape 1"/>
          <p:cNvSpPr/>
          <p:nvPr/>
        </p:nvSpPr>
        <p:spPr>
          <a:xfrm>
            <a:off x="600075" y="1428750"/>
            <a:ext cx="2000250" cy="200025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571625"/>
            <a:ext cx="1714500" cy="17145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3128963" y="0"/>
            <a:ext cx="71438" cy="5143500"/>
          </a:xfrm>
          <a:prstGeom prst="rect">
            <a:avLst/>
          </a:prstGeom>
          <a:solidFill>
            <a:srgbClr val="00BFA5"/>
          </a:solidFill>
          <a:ln/>
        </p:spPr>
      </p:sp>
      <p:sp>
        <p:nvSpPr>
          <p:cNvPr id="7" name="Text 3"/>
          <p:cNvSpPr/>
          <p:nvPr/>
        </p:nvSpPr>
        <p:spPr>
          <a:xfrm>
            <a:off x="3629025" y="774036"/>
            <a:ext cx="5086350" cy="10058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000"/>
              </a:lnSpc>
              <a:buNone/>
            </a:pPr>
            <a:r>
              <a:rPr lang="en-US" sz="3294" b="1" spc="-1" kern="0" dirty="0">
                <a:solidFill>
                  <a:srgbClr val="1A202C"/>
                </a:solidFill>
              </a:rPr>
              <a:t>Incogni vs</a:t>
            </a:r>
            <a:pPr algn="l" indent="0" marL="0">
              <a:lnSpc>
                <a:spcPts val="4000"/>
              </a:lnSpc>
              <a:buNone/>
            </a:pPr>
            <a:r>
              <a:rPr lang="en-US" sz="3294" b="1" spc="-1" kern="0" dirty="0">
                <a:solidFill>
                  <a:srgbClr val="1A202C"/>
                </a:solidFill>
              </a:rPr>
              <a:t>
</a:t>
            </a:r>
            <a:pPr algn="l" indent="0" marL="0">
              <a:lnSpc>
                <a:spcPts val="4000"/>
              </a:lnSpc>
              <a:buNone/>
            </a:pPr>
            <a:r>
              <a:rPr lang="en-US" sz="3294" b="1" spc="-1" kern="0" dirty="0">
                <a:solidFill>
                  <a:srgbClr val="1A202C"/>
                </a:solidFill>
              </a:rPr>
              <a:t>Pentester.com</a:t>
            </a:r>
            <a:endParaRPr lang="en-US" sz="3294" dirty="0"/>
          </a:p>
        </p:txBody>
      </p:sp>
      <p:sp>
        <p:nvSpPr>
          <p:cNvPr id="8" name="Text 4"/>
          <p:cNvSpPr/>
          <p:nvPr/>
        </p:nvSpPr>
        <p:spPr>
          <a:xfrm>
            <a:off x="3629025" y="1994167"/>
            <a:ext cx="4577693" cy="1400147"/>
          </a:xfrm>
          <a:prstGeom prst="rect">
            <a:avLst/>
          </a:prstGeom>
          <a:noFill/>
          <a:ln/>
        </p:spPr>
        <p:txBody>
          <a:bodyPr wrap="square" lIns="212598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86" dirty="0">
                <a:solidFill>
                  <a:srgbClr val="4A5568"/>
                </a:solidFill>
              </a:rPr>
              <a:t>Which Privacy Protection Tool is Right for You?</a:t>
            </a:r>
            <a:pPr algn="l" indent="0" marL="0">
              <a:lnSpc>
                <a:spcPts val="2200"/>
              </a:lnSpc>
              <a:buNone/>
            </a:pPr>
            <a:r>
              <a:rPr lang="en-US" sz="1486" dirty="0">
                <a:solidFill>
                  <a:srgbClr val="4A5568"/>
                </a:solidFill>
              </a:rPr>
              <a:t>
</a:t>
            </a:r>
            <a:pPr algn="l" indent="0" marL="0">
              <a:lnSpc>
                <a:spcPts val="2200"/>
              </a:lnSpc>
              <a:buNone/>
            </a:pPr>
            <a:r>
              <a:rPr lang="en-US" sz="1486" dirty="0">
                <a:solidFill>
                  <a:srgbClr val="4A5568"/>
                </a:solidFill>
              </a:rPr>
              <a:t>
</a:t>
            </a:r>
            <a:pPr algn="l" indent="0" marL="0">
              <a:lnSpc>
                <a:spcPts val="2200"/>
              </a:lnSpc>
              <a:buNone/>
            </a:pPr>
            <a:r>
              <a:rPr lang="en-US" sz="1486" dirty="0">
                <a:solidFill>
                  <a:srgbClr val="4A5568"/>
                </a:solidFill>
              </a:rPr>
              <a:t>A Friendly Comparison for Small Business </a:t>
            </a:r>
            <a:pPr algn="l" indent="0" marL="0">
              <a:lnSpc>
                <a:spcPts val="2200"/>
              </a:lnSpc>
              <a:buNone/>
            </a:pPr>
            <a:r>
              <a:rPr lang="en-US" sz="1486" dirty="0">
                <a:solidFill>
                  <a:srgbClr val="4A5568"/>
                </a:solidFill>
              </a:rPr>
              <a:t>Owners, High-Net-Worth Individuals &amp; Solo </a:t>
            </a:r>
            <a:pPr algn="l" indent="0" marL="0">
              <a:lnSpc>
                <a:spcPts val="2200"/>
              </a:lnSpc>
              <a:buNone/>
            </a:pPr>
            <a:r>
              <a:rPr lang="en-US" sz="1486" dirty="0">
                <a:solidFill>
                  <a:srgbClr val="4A5568"/>
                </a:solidFill>
              </a:rPr>
              <a:t>Consultants</a:t>
            </a:r>
            <a:endParaRPr lang="en-US" sz="1486" dirty="0"/>
          </a:p>
        </p:txBody>
      </p:sp>
      <p:sp>
        <p:nvSpPr>
          <p:cNvPr id="9" name="Shape 5"/>
          <p:cNvSpPr/>
          <p:nvPr/>
        </p:nvSpPr>
        <p:spPr>
          <a:xfrm>
            <a:off x="3629025" y="3822939"/>
            <a:ext cx="3913547" cy="546497"/>
          </a:xfrm>
          <a:prstGeom prst="rect">
            <a:avLst/>
          </a:prstGeom>
          <a:solidFill>
            <a:srgbClr val="FFFFFF"/>
          </a:solidFill>
          <a:ln w="9144">
            <a:solidFill>
              <a:srgbClr val="E2E8F0"/>
            </a:solidFill>
            <a:prstDash val="solid"/>
          </a:ln>
        </p:spPr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56" y="4010462"/>
            <a:ext cx="171450" cy="17145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4157663" y="4008676"/>
            <a:ext cx="312059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2D3748"/>
                </a:solidFill>
              </a:rPr>
              <a:t>Questions? Reach out to </a:t>
            </a:r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BFA5"/>
                </a:solidFill>
              </a:rPr>
              <a:t>bill@thetechcoaches.com</a:t>
            </a:r>
            <a:endParaRPr lang="en-US" sz="88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56671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792398"/>
            <a:ext cx="3171825" cy="3571875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741066"/>
            <a:ext cx="2886075" cy="167451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171950" y="428625"/>
            <a:ext cx="440055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2" kern="0" dirty="0">
                <a:solidFill>
                  <a:srgbClr val="00BFA5"/>
                </a:solidFill>
              </a:rPr>
              <a:t>Ideal Use Cases</a:t>
            </a:r>
            <a:endParaRPr lang="en-US" sz="784" dirty="0"/>
          </a:p>
        </p:txBody>
      </p:sp>
      <p:sp>
        <p:nvSpPr>
          <p:cNvPr id="6" name="Text 2"/>
          <p:cNvSpPr/>
          <p:nvPr/>
        </p:nvSpPr>
        <p:spPr>
          <a:xfrm>
            <a:off x="4171950" y="726877"/>
            <a:ext cx="4400550" cy="7543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36" b="1" dirty="0">
                <a:solidFill>
                  <a:srgbClr val="1A202C"/>
                </a:solidFill>
              </a:rPr>
              <a:t>Pentester.com is Perfect If You Want to...</a:t>
            </a:r>
            <a:endParaRPr lang="en-US" sz="2436" dirty="0"/>
          </a:p>
        </p:txBody>
      </p:sp>
      <p:sp>
        <p:nvSpPr>
          <p:cNvPr id="7" name="Shape 3"/>
          <p:cNvSpPr/>
          <p:nvPr/>
        </p:nvSpPr>
        <p:spPr>
          <a:xfrm>
            <a:off x="4171950" y="1788393"/>
            <a:ext cx="171450" cy="171450"/>
          </a:xfrm>
          <a:prstGeom prst="ellipse">
            <a:avLst/>
          </a:prstGeom>
          <a:solidFill>
            <a:srgbClr val="1A202C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669" y="1824112"/>
            <a:ext cx="100013" cy="10001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450556" y="1766962"/>
            <a:ext cx="3363423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4A5568"/>
                </a:solidFill>
              </a:rPr>
              <a:t>Scan your website for vulnerabilities automatically</a:t>
            </a:r>
            <a:endParaRPr lang="en-US" sz="1050" dirty="0"/>
          </a:p>
        </p:txBody>
      </p:sp>
      <p:sp>
        <p:nvSpPr>
          <p:cNvPr id="10" name="Shape 5"/>
          <p:cNvSpPr/>
          <p:nvPr/>
        </p:nvSpPr>
        <p:spPr>
          <a:xfrm>
            <a:off x="4171950" y="2131293"/>
            <a:ext cx="171450" cy="171450"/>
          </a:xfrm>
          <a:prstGeom prst="ellipse">
            <a:avLst/>
          </a:prstGeom>
          <a:solidFill>
            <a:srgbClr val="1A202C"/>
          </a:solidFill>
          <a:ln/>
        </p:spPr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669" y="2167012"/>
            <a:ext cx="100013" cy="10001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4450556" y="2109862"/>
            <a:ext cx="3742348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4A5568"/>
                </a:solidFill>
              </a:rPr>
              <a:t>Ensure compliance with industry standards (HIPAA, etc.)</a:t>
            </a:r>
            <a:endParaRPr lang="en-US" sz="1050" dirty="0"/>
          </a:p>
        </p:txBody>
      </p:sp>
      <p:sp>
        <p:nvSpPr>
          <p:cNvPr id="13" name="Shape 7"/>
          <p:cNvSpPr/>
          <p:nvPr/>
        </p:nvSpPr>
        <p:spPr>
          <a:xfrm>
            <a:off x="4171950" y="2474193"/>
            <a:ext cx="171450" cy="171450"/>
          </a:xfrm>
          <a:prstGeom prst="ellipse">
            <a:avLst/>
          </a:prstGeom>
          <a:solidFill>
            <a:srgbClr val="1A202C"/>
          </a:solidFill>
          <a:ln/>
        </p:spPr>
      </p:sp>
      <p:pic>
        <p:nvPicPr>
          <p:cNvPr id="1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7669" y="2509912"/>
            <a:ext cx="100013" cy="100013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4450556" y="2452762"/>
            <a:ext cx="2556486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4A5568"/>
                </a:solidFill>
              </a:rPr>
              <a:t>Monitor for data breaches in real-time</a:t>
            </a:r>
            <a:endParaRPr lang="en-US" sz="1050" dirty="0"/>
          </a:p>
        </p:txBody>
      </p:sp>
      <p:sp>
        <p:nvSpPr>
          <p:cNvPr id="16" name="Shape 9"/>
          <p:cNvSpPr/>
          <p:nvPr/>
        </p:nvSpPr>
        <p:spPr>
          <a:xfrm>
            <a:off x="4171950" y="2817093"/>
            <a:ext cx="171450" cy="171450"/>
          </a:xfrm>
          <a:prstGeom prst="ellipse">
            <a:avLst/>
          </a:prstGeom>
          <a:solidFill>
            <a:srgbClr val="1A202C"/>
          </a:solidFill>
          <a:ln/>
        </p:spPr>
      </p:sp>
      <p:pic>
        <p:nvPicPr>
          <p:cNvPr id="1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7669" y="2852812"/>
            <a:ext cx="100013" cy="100013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4450556" y="2795662"/>
            <a:ext cx="2864811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4A5568"/>
                </a:solidFill>
              </a:rPr>
              <a:t>Get detailed security reports for your team</a:t>
            </a:r>
            <a:endParaRPr lang="en-US" sz="1050" dirty="0"/>
          </a:p>
        </p:txBody>
      </p:sp>
      <p:sp>
        <p:nvSpPr>
          <p:cNvPr id="19" name="Shape 11"/>
          <p:cNvSpPr/>
          <p:nvPr/>
        </p:nvSpPr>
        <p:spPr>
          <a:xfrm>
            <a:off x="4171950" y="3159993"/>
            <a:ext cx="171450" cy="171450"/>
          </a:xfrm>
          <a:prstGeom prst="ellipse">
            <a:avLst/>
          </a:prstGeom>
          <a:solidFill>
            <a:srgbClr val="1A202C"/>
          </a:solidFill>
          <a:ln/>
        </p:spPr>
      </p:sp>
      <p:pic>
        <p:nvPicPr>
          <p:cNvPr id="20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669" y="3195712"/>
            <a:ext cx="100013" cy="100013"/>
          </a:xfrm>
          <a:prstGeom prst="rect">
            <a:avLst/>
          </a:prstGeom>
        </p:spPr>
      </p:pic>
      <p:sp>
        <p:nvSpPr>
          <p:cNvPr id="21" name="Text 12"/>
          <p:cNvSpPr/>
          <p:nvPr/>
        </p:nvSpPr>
        <p:spPr>
          <a:xfrm>
            <a:off x="4450556" y="3138562"/>
            <a:ext cx="2731926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4A5568"/>
                </a:solidFill>
              </a:rPr>
              <a:t>Protect your business from cyber attacks</a:t>
            </a:r>
            <a:endParaRPr lang="en-US" sz="1050" dirty="0"/>
          </a:p>
        </p:txBody>
      </p:sp>
      <p:sp>
        <p:nvSpPr>
          <p:cNvPr id="22" name="Shape 13"/>
          <p:cNvSpPr/>
          <p:nvPr/>
        </p:nvSpPr>
        <p:spPr>
          <a:xfrm>
            <a:off x="4171950" y="3624337"/>
            <a:ext cx="4400550" cy="110370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3" name="Shape 14"/>
          <p:cNvSpPr/>
          <p:nvPr/>
        </p:nvSpPr>
        <p:spPr>
          <a:xfrm>
            <a:off x="4171950" y="3624337"/>
            <a:ext cx="42863" cy="1103709"/>
          </a:xfrm>
          <a:prstGeom prst="rect">
            <a:avLst/>
          </a:prstGeom>
          <a:solidFill>
            <a:srgbClr val="00BFA5"/>
          </a:solidFill>
          <a:ln/>
        </p:spPr>
      </p:sp>
      <p:sp>
        <p:nvSpPr>
          <p:cNvPr id="24" name="Text 15"/>
          <p:cNvSpPr/>
          <p:nvPr/>
        </p:nvSpPr>
        <p:spPr>
          <a:xfrm>
            <a:off x="4386263" y="3838649"/>
            <a:ext cx="397192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spc="1" kern="0" dirty="0">
                <a:solidFill>
                  <a:srgbClr val="1A202C"/>
                </a:solidFill>
              </a:rPr>
              <a:t>Ideal Users</a:t>
            </a:r>
            <a:endParaRPr lang="en-US" sz="885" dirty="0"/>
          </a:p>
        </p:txBody>
      </p:sp>
      <p:sp>
        <p:nvSpPr>
          <p:cNvPr id="25" name="Text 16"/>
          <p:cNvSpPr/>
          <p:nvPr/>
        </p:nvSpPr>
        <p:spPr>
          <a:xfrm>
            <a:off x="4386263" y="4085109"/>
            <a:ext cx="397192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2D3748"/>
                </a:solidFill>
              </a:rPr>
              <a:t>Small business owners, healthcare practices, financial services, and anyone running a business website.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520266"/>
            <a:ext cx="411480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2" kern="0" dirty="0">
                <a:solidFill>
                  <a:srgbClr val="00BFA5"/>
                </a:solidFill>
              </a:rPr>
              <a:t>Comprehensive Protection</a:t>
            </a:r>
            <a:endParaRPr lang="en-US" sz="784" dirty="0"/>
          </a:p>
        </p:txBody>
      </p:sp>
      <p:sp>
        <p:nvSpPr>
          <p:cNvPr id="4" name="Text 1"/>
          <p:cNvSpPr/>
          <p:nvPr/>
        </p:nvSpPr>
        <p:spPr>
          <a:xfrm>
            <a:off x="571500" y="789942"/>
            <a:ext cx="4114800" cy="7543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36" b="1" dirty="0">
                <a:solidFill>
                  <a:srgbClr val="1A202C"/>
                </a:solidFill>
              </a:rPr>
              <a:t>The Best Solution? Use Both Together!</a:t>
            </a:r>
            <a:endParaRPr lang="en-US" sz="2436" dirty="0"/>
          </a:p>
        </p:txBody>
      </p:sp>
      <p:sp>
        <p:nvSpPr>
          <p:cNvPr id="5" name="Shape 2"/>
          <p:cNvSpPr/>
          <p:nvPr/>
        </p:nvSpPr>
        <p:spPr>
          <a:xfrm>
            <a:off x="571500" y="1744303"/>
            <a:ext cx="4114800" cy="76901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3"/>
          <p:cNvSpPr/>
          <p:nvPr/>
        </p:nvSpPr>
        <p:spPr>
          <a:xfrm>
            <a:off x="571500" y="1744303"/>
            <a:ext cx="35719" cy="769014"/>
          </a:xfrm>
          <a:prstGeom prst="rect">
            <a:avLst/>
          </a:prstGeom>
          <a:solidFill>
            <a:srgbClr val="1A202C"/>
          </a:solidFill>
          <a:ln/>
        </p:spPr>
      </p:sp>
      <p:sp>
        <p:nvSpPr>
          <p:cNvPr id="7" name="Text 4"/>
          <p:cNvSpPr/>
          <p:nvPr/>
        </p:nvSpPr>
        <p:spPr>
          <a:xfrm>
            <a:off x="685800" y="1830028"/>
            <a:ext cx="38862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202C"/>
                </a:solidFill>
              </a:rPr>
              <a:t>Incogni</a:t>
            </a:r>
            <a:endParaRPr lang="en-US" sz="987" dirty="0"/>
          </a:p>
        </p:txBody>
      </p:sp>
      <p:sp>
        <p:nvSpPr>
          <p:cNvPr id="8" name="Text 5"/>
          <p:cNvSpPr/>
          <p:nvPr/>
        </p:nvSpPr>
        <p:spPr>
          <a:xfrm>
            <a:off x="685800" y="2067558"/>
            <a:ext cx="3886200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4A5568"/>
                </a:solidFill>
              </a:rPr>
              <a:t>Handles your </a:t>
            </a:r>
            <a:pPr algn="l" indent="0" marL="0">
              <a:lnSpc>
                <a:spcPts val="1400"/>
              </a:lnSpc>
              <a:buNone/>
            </a:pPr>
            <a:r>
              <a:rPr lang="en-US" sz="885" b="1" dirty="0">
                <a:solidFill>
                  <a:srgbClr val="4A5568"/>
                </a:solidFill>
              </a:rPr>
              <a:t>personal data privacy</a:t>
            </a:r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4A5568"/>
                </a:solidFill>
              </a:rPr>
              <a:t> by removing you from </a:t>
            </a:r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4A5568"/>
                </a:solidFill>
              </a:rPr>
              <a:t>data broker lists.</a:t>
            </a:r>
            <a:endParaRPr lang="en-US" sz="942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248" y="2586540"/>
            <a:ext cx="139303" cy="157163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571500" y="2813354"/>
            <a:ext cx="4114800" cy="58899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1" name="Shape 7"/>
          <p:cNvSpPr/>
          <p:nvPr/>
        </p:nvSpPr>
        <p:spPr>
          <a:xfrm>
            <a:off x="571500" y="2813354"/>
            <a:ext cx="35719" cy="588997"/>
          </a:xfrm>
          <a:prstGeom prst="rect">
            <a:avLst/>
          </a:prstGeom>
          <a:solidFill>
            <a:srgbClr val="1A202C"/>
          </a:solidFill>
          <a:ln/>
        </p:spPr>
      </p:sp>
      <p:sp>
        <p:nvSpPr>
          <p:cNvPr id="12" name="Text 8"/>
          <p:cNvSpPr/>
          <p:nvPr/>
        </p:nvSpPr>
        <p:spPr>
          <a:xfrm>
            <a:off x="685800" y="2899079"/>
            <a:ext cx="38862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202C"/>
                </a:solidFill>
              </a:rPr>
              <a:t>Pentester.com</a:t>
            </a:r>
            <a:endParaRPr lang="en-US" sz="987" dirty="0"/>
          </a:p>
        </p:txBody>
      </p:sp>
      <p:sp>
        <p:nvSpPr>
          <p:cNvPr id="13" name="Text 9"/>
          <p:cNvSpPr/>
          <p:nvPr/>
        </p:nvSpPr>
        <p:spPr>
          <a:xfrm>
            <a:off x="685800" y="3136609"/>
            <a:ext cx="3886200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4A5568"/>
                </a:solidFill>
              </a:rPr>
              <a:t>Handles your </a:t>
            </a:r>
            <a:pPr algn="l" indent="0" marL="0">
              <a:lnSpc>
                <a:spcPts val="1400"/>
              </a:lnSpc>
              <a:buNone/>
            </a:pPr>
            <a:r>
              <a:rPr lang="en-US" sz="885" b="1" dirty="0">
                <a:solidFill>
                  <a:srgbClr val="4A5568"/>
                </a:solidFill>
              </a:rPr>
              <a:t>business security</a:t>
            </a:r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4A5568"/>
                </a:solidFill>
              </a:rPr>
              <a:t> by scanning for vulnerabilities.</a:t>
            </a:r>
            <a:endParaRPr lang="en-US" sz="942" dirty="0"/>
          </a:p>
        </p:txBody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248" y="3475574"/>
            <a:ext cx="139303" cy="157163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571500" y="3702388"/>
            <a:ext cx="4114800" cy="769014"/>
          </a:xfrm>
          <a:prstGeom prst="rect">
            <a:avLst/>
          </a:prstGeom>
          <a:solidFill>
            <a:srgbClr val="1A202C"/>
          </a:solidFill>
          <a:ln/>
        </p:spPr>
      </p:sp>
      <p:sp>
        <p:nvSpPr>
          <p:cNvPr id="16" name="Shape 11"/>
          <p:cNvSpPr/>
          <p:nvPr/>
        </p:nvSpPr>
        <p:spPr>
          <a:xfrm>
            <a:off x="571500" y="3702388"/>
            <a:ext cx="35719" cy="769014"/>
          </a:xfrm>
          <a:prstGeom prst="rect">
            <a:avLst/>
          </a:prstGeom>
          <a:solidFill>
            <a:srgbClr val="00BFA5"/>
          </a:solidFill>
          <a:ln/>
        </p:spPr>
      </p:sp>
      <p:sp>
        <p:nvSpPr>
          <p:cNvPr id="17" name="Text 12"/>
          <p:cNvSpPr/>
          <p:nvPr/>
        </p:nvSpPr>
        <p:spPr>
          <a:xfrm>
            <a:off x="685800" y="3788113"/>
            <a:ext cx="38862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BFA5"/>
                </a:solidFill>
              </a:rPr>
              <a:t>Complete Peace of Mind</a:t>
            </a:r>
            <a:endParaRPr lang="en-US" sz="987" dirty="0"/>
          </a:p>
        </p:txBody>
      </p:sp>
      <p:sp>
        <p:nvSpPr>
          <p:cNvPr id="18" name="Text 13"/>
          <p:cNvSpPr/>
          <p:nvPr/>
        </p:nvSpPr>
        <p:spPr>
          <a:xfrm>
            <a:off x="685800" y="4025643"/>
            <a:ext cx="3886200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E2E8F0"/>
                </a:solidFill>
              </a:rPr>
              <a:t>You are covered on both fronts: Personal Privacy + Business Security.</a:t>
            </a:r>
            <a:endParaRPr lang="en-US" sz="942" dirty="0"/>
          </a:p>
        </p:txBody>
      </p:sp>
      <p:pic>
        <p:nvPicPr>
          <p:cNvPr id="1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733041"/>
            <a:ext cx="137517" cy="157163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94742" y="4714289"/>
            <a:ext cx="290895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2D3748"/>
                </a:solidFill>
              </a:rPr>
              <a:t>Combined starting at only ~$26.99/month</a:t>
            </a:r>
            <a:endParaRPr lang="en-US" sz="987" dirty="0"/>
          </a:p>
        </p:txBody>
      </p:sp>
      <p:sp>
        <p:nvSpPr>
          <p:cNvPr id="21" name="Shape 15"/>
          <p:cNvSpPr/>
          <p:nvPr/>
        </p:nvSpPr>
        <p:spPr>
          <a:xfrm>
            <a:off x="4972050" y="1214438"/>
            <a:ext cx="3600450" cy="3000375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2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775" y="1538641"/>
            <a:ext cx="3429000" cy="23519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2" kern="0" dirty="0">
                <a:solidFill>
                  <a:srgbClr val="00BFA5"/>
                </a:solidFill>
              </a:rPr>
              <a:t>Problem Solving</a:t>
            </a:r>
            <a:endParaRPr lang="en-US" sz="784" dirty="0"/>
          </a:p>
        </p:txBody>
      </p:sp>
      <p:sp>
        <p:nvSpPr>
          <p:cNvPr id="4" name="Text 1"/>
          <p:cNvSpPr/>
          <p:nvPr/>
        </p:nvSpPr>
        <p:spPr>
          <a:xfrm>
            <a:off x="571500" y="726877"/>
            <a:ext cx="8001000" cy="3771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36" b="1" dirty="0">
                <a:solidFill>
                  <a:srgbClr val="1A202C"/>
                </a:solidFill>
              </a:rPr>
              <a:t>Which Tool Solves Your Problem?</a:t>
            </a:r>
            <a:endParaRPr lang="en-US" sz="2436" dirty="0"/>
          </a:p>
        </p:txBody>
      </p:sp>
      <p:sp>
        <p:nvSpPr>
          <p:cNvPr id="5" name="Shape 2"/>
          <p:cNvSpPr/>
          <p:nvPr/>
        </p:nvSpPr>
        <p:spPr>
          <a:xfrm>
            <a:off x="571500" y="1318357"/>
            <a:ext cx="4629150" cy="97155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3"/>
          <p:cNvSpPr/>
          <p:nvPr/>
        </p:nvSpPr>
        <p:spPr>
          <a:xfrm>
            <a:off x="571500" y="1318357"/>
            <a:ext cx="57150" cy="971550"/>
          </a:xfrm>
          <a:prstGeom prst="rect">
            <a:avLst/>
          </a:prstGeom>
          <a:solidFill>
            <a:srgbClr val="1A202C"/>
          </a:solidFill>
          <a:ln/>
        </p:spPr>
      </p:sp>
      <p:sp>
        <p:nvSpPr>
          <p:cNvPr id="7" name="Text 4"/>
          <p:cNvSpPr/>
          <p:nvPr/>
        </p:nvSpPr>
        <p:spPr>
          <a:xfrm>
            <a:off x="828675" y="1466590"/>
            <a:ext cx="411480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spc="1" kern="0" dirty="0">
                <a:solidFill>
                  <a:srgbClr val="718096"/>
                </a:solidFill>
              </a:rPr>
              <a:t>Scenario 1</a:t>
            </a:r>
            <a:endParaRPr lang="en-US" sz="683" dirty="0"/>
          </a:p>
        </p:txBody>
      </p:sp>
      <p:sp>
        <p:nvSpPr>
          <p:cNvPr id="8" name="Text 5"/>
          <p:cNvSpPr/>
          <p:nvPr/>
        </p:nvSpPr>
        <p:spPr>
          <a:xfrm>
            <a:off x="828675" y="1673758"/>
            <a:ext cx="4114800" cy="4679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i="1" dirty="0">
                <a:solidFill>
                  <a:srgbClr val="2D3748"/>
                </a:solidFill>
              </a:rPr>
              <a:t>"I'm getting way too many spam calls, emails, and I'm worried about my info being online."</a:t>
            </a:r>
            <a:endParaRPr lang="en-US" sz="1193" dirty="0"/>
          </a:p>
        </p:txBody>
      </p:sp>
      <p:sp>
        <p:nvSpPr>
          <p:cNvPr id="9" name="Shape 6"/>
          <p:cNvSpPr/>
          <p:nvPr/>
        </p:nvSpPr>
        <p:spPr>
          <a:xfrm>
            <a:off x="5200650" y="1318357"/>
            <a:ext cx="571500" cy="971550"/>
          </a:xfrm>
          <a:prstGeom prst="rect">
            <a:avLst/>
          </a:prstGeom>
          <a:solidFill>
            <a:srgbClr val="E2E8F0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391" y="1718407"/>
            <a:ext cx="150019" cy="171450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5772150" y="1318357"/>
            <a:ext cx="2800350" cy="971550"/>
          </a:xfrm>
          <a:prstGeom prst="rect">
            <a:avLst/>
          </a:prstGeom>
          <a:solidFill>
            <a:srgbClr val="1A202C"/>
          </a:solidFill>
          <a:ln/>
        </p:spPr>
      </p:sp>
      <p:sp>
        <p:nvSpPr>
          <p:cNvPr id="12" name="Text 8"/>
          <p:cNvSpPr/>
          <p:nvPr/>
        </p:nvSpPr>
        <p:spPr>
          <a:xfrm>
            <a:off x="6029325" y="1466590"/>
            <a:ext cx="228600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spc="1" kern="0" dirty="0">
                <a:solidFill>
                  <a:srgbClr val="A0AEC0"/>
                </a:solidFill>
              </a:rPr>
              <a:t>The Solution</a:t>
            </a:r>
            <a:endParaRPr lang="en-US" sz="683" dirty="0"/>
          </a:p>
        </p:txBody>
      </p:sp>
      <p:sp>
        <p:nvSpPr>
          <p:cNvPr id="13" name="Text 9"/>
          <p:cNvSpPr/>
          <p:nvPr/>
        </p:nvSpPr>
        <p:spPr>
          <a:xfrm>
            <a:off x="6029325" y="1638040"/>
            <a:ext cx="2286000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00BFA5"/>
                </a:solidFill>
              </a:rPr>
              <a:t>Incogni</a:t>
            </a:r>
            <a:endParaRPr lang="en-US" sz="1602" dirty="0"/>
          </a:p>
        </p:txBody>
      </p:sp>
      <p:sp>
        <p:nvSpPr>
          <p:cNvPr id="14" name="Text 10"/>
          <p:cNvSpPr/>
          <p:nvPr/>
        </p:nvSpPr>
        <p:spPr>
          <a:xfrm>
            <a:off x="6029325" y="1986297"/>
            <a:ext cx="228600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>
                    <a:alpha val="90000"/>
                  </a:srgbClr>
                </a:solidFill>
              </a:rPr>
              <a:t>Removes your data from brokers</a:t>
            </a:r>
            <a:endParaRPr lang="en-US" sz="834" dirty="0"/>
          </a:p>
        </p:txBody>
      </p:sp>
      <p:sp>
        <p:nvSpPr>
          <p:cNvPr id="15" name="Shape 11"/>
          <p:cNvSpPr/>
          <p:nvPr/>
        </p:nvSpPr>
        <p:spPr>
          <a:xfrm>
            <a:off x="571500" y="2489932"/>
            <a:ext cx="4629150" cy="97155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6" name="Shape 12"/>
          <p:cNvSpPr/>
          <p:nvPr/>
        </p:nvSpPr>
        <p:spPr>
          <a:xfrm>
            <a:off x="571500" y="2489932"/>
            <a:ext cx="57150" cy="971550"/>
          </a:xfrm>
          <a:prstGeom prst="rect">
            <a:avLst/>
          </a:prstGeom>
          <a:solidFill>
            <a:srgbClr val="1A202C"/>
          </a:solidFill>
          <a:ln/>
        </p:spPr>
      </p:sp>
      <p:sp>
        <p:nvSpPr>
          <p:cNvPr id="17" name="Text 13"/>
          <p:cNvSpPr/>
          <p:nvPr/>
        </p:nvSpPr>
        <p:spPr>
          <a:xfrm>
            <a:off x="828675" y="2638165"/>
            <a:ext cx="411480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spc="1" kern="0" dirty="0">
                <a:solidFill>
                  <a:srgbClr val="718096"/>
                </a:solidFill>
              </a:rPr>
              <a:t>Scenario 2</a:t>
            </a:r>
            <a:endParaRPr lang="en-US" sz="683" dirty="0"/>
          </a:p>
        </p:txBody>
      </p:sp>
      <p:sp>
        <p:nvSpPr>
          <p:cNvPr id="18" name="Text 14"/>
          <p:cNvSpPr/>
          <p:nvPr/>
        </p:nvSpPr>
        <p:spPr>
          <a:xfrm>
            <a:off x="828675" y="2845333"/>
            <a:ext cx="4114800" cy="4679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i="1" dirty="0">
                <a:solidFill>
                  <a:srgbClr val="2D3748"/>
                </a:solidFill>
              </a:rPr>
              <a:t>"I run a business website and I'm terrified of hackers finding a vulnerability."</a:t>
            </a:r>
            <a:endParaRPr lang="en-US" sz="1193" dirty="0"/>
          </a:p>
        </p:txBody>
      </p:sp>
      <p:sp>
        <p:nvSpPr>
          <p:cNvPr id="19" name="Shape 15"/>
          <p:cNvSpPr/>
          <p:nvPr/>
        </p:nvSpPr>
        <p:spPr>
          <a:xfrm>
            <a:off x="5200650" y="2489932"/>
            <a:ext cx="571500" cy="971550"/>
          </a:xfrm>
          <a:prstGeom prst="rect">
            <a:avLst/>
          </a:prstGeom>
          <a:solidFill>
            <a:srgbClr val="E2E8F0"/>
          </a:solidFill>
          <a:ln/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391" y="2889982"/>
            <a:ext cx="150019" cy="171450"/>
          </a:xfrm>
          <a:prstGeom prst="rect">
            <a:avLst/>
          </a:prstGeom>
        </p:spPr>
      </p:pic>
      <p:sp>
        <p:nvSpPr>
          <p:cNvPr id="21" name="Shape 16"/>
          <p:cNvSpPr/>
          <p:nvPr/>
        </p:nvSpPr>
        <p:spPr>
          <a:xfrm>
            <a:off x="5772150" y="2489932"/>
            <a:ext cx="2800350" cy="971550"/>
          </a:xfrm>
          <a:prstGeom prst="rect">
            <a:avLst/>
          </a:prstGeom>
          <a:solidFill>
            <a:srgbClr val="1A202C"/>
          </a:solidFill>
          <a:ln/>
        </p:spPr>
      </p:sp>
      <p:sp>
        <p:nvSpPr>
          <p:cNvPr id="22" name="Text 17"/>
          <p:cNvSpPr/>
          <p:nvPr/>
        </p:nvSpPr>
        <p:spPr>
          <a:xfrm>
            <a:off x="6029325" y="2638165"/>
            <a:ext cx="228600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spc="1" kern="0" dirty="0">
                <a:solidFill>
                  <a:srgbClr val="A0AEC0"/>
                </a:solidFill>
              </a:rPr>
              <a:t>The Solution</a:t>
            </a:r>
            <a:endParaRPr lang="en-US" sz="683" dirty="0"/>
          </a:p>
        </p:txBody>
      </p:sp>
      <p:sp>
        <p:nvSpPr>
          <p:cNvPr id="23" name="Text 18"/>
          <p:cNvSpPr/>
          <p:nvPr/>
        </p:nvSpPr>
        <p:spPr>
          <a:xfrm>
            <a:off x="6029325" y="2809615"/>
            <a:ext cx="2286000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00BFA5"/>
                </a:solidFill>
              </a:rPr>
              <a:t>Pentester.com</a:t>
            </a:r>
            <a:endParaRPr lang="en-US" sz="1602" dirty="0"/>
          </a:p>
        </p:txBody>
      </p:sp>
      <p:sp>
        <p:nvSpPr>
          <p:cNvPr id="24" name="Text 19"/>
          <p:cNvSpPr/>
          <p:nvPr/>
        </p:nvSpPr>
        <p:spPr>
          <a:xfrm>
            <a:off x="6029325" y="3157872"/>
            <a:ext cx="228600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>
                    <a:alpha val="90000"/>
                  </a:srgbClr>
                </a:solidFill>
              </a:rPr>
              <a:t>Scans for security risks</a:t>
            </a:r>
            <a:endParaRPr lang="en-US" sz="834" dirty="0"/>
          </a:p>
        </p:txBody>
      </p:sp>
      <p:sp>
        <p:nvSpPr>
          <p:cNvPr id="25" name="Shape 20"/>
          <p:cNvSpPr/>
          <p:nvPr/>
        </p:nvSpPr>
        <p:spPr>
          <a:xfrm>
            <a:off x="571500" y="3661507"/>
            <a:ext cx="4629150" cy="97155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6" name="Shape 21"/>
          <p:cNvSpPr/>
          <p:nvPr/>
        </p:nvSpPr>
        <p:spPr>
          <a:xfrm>
            <a:off x="571500" y="3661507"/>
            <a:ext cx="57150" cy="971550"/>
          </a:xfrm>
          <a:prstGeom prst="rect">
            <a:avLst/>
          </a:prstGeom>
          <a:solidFill>
            <a:srgbClr val="1A202C"/>
          </a:solidFill>
          <a:ln/>
        </p:spPr>
      </p:sp>
      <p:sp>
        <p:nvSpPr>
          <p:cNvPr id="27" name="Text 22"/>
          <p:cNvSpPr/>
          <p:nvPr/>
        </p:nvSpPr>
        <p:spPr>
          <a:xfrm>
            <a:off x="828675" y="3809740"/>
            <a:ext cx="411480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spc="1" kern="0" dirty="0">
                <a:solidFill>
                  <a:srgbClr val="718096"/>
                </a:solidFill>
              </a:rPr>
              <a:t>Scenario 3</a:t>
            </a:r>
            <a:endParaRPr lang="en-US" sz="683" dirty="0"/>
          </a:p>
        </p:txBody>
      </p:sp>
      <p:sp>
        <p:nvSpPr>
          <p:cNvPr id="28" name="Text 23"/>
          <p:cNvSpPr/>
          <p:nvPr/>
        </p:nvSpPr>
        <p:spPr>
          <a:xfrm>
            <a:off x="828675" y="4016908"/>
            <a:ext cx="4114800" cy="4679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i="1" dirty="0">
                <a:solidFill>
                  <a:srgbClr val="2D3748"/>
                </a:solidFill>
              </a:rPr>
              <a:t>"I want complete peace of mind for both my personal privacy and my business security."</a:t>
            </a:r>
            <a:endParaRPr lang="en-US" sz="1193" dirty="0"/>
          </a:p>
        </p:txBody>
      </p:sp>
      <p:sp>
        <p:nvSpPr>
          <p:cNvPr id="29" name="Shape 24"/>
          <p:cNvSpPr/>
          <p:nvPr/>
        </p:nvSpPr>
        <p:spPr>
          <a:xfrm>
            <a:off x="5200650" y="3661507"/>
            <a:ext cx="571500" cy="971550"/>
          </a:xfrm>
          <a:prstGeom prst="rect">
            <a:avLst/>
          </a:prstGeom>
          <a:solidFill>
            <a:srgbClr val="E2E8F0"/>
          </a:solidFill>
          <a:ln/>
        </p:spPr>
      </p:sp>
      <p:pic>
        <p:nvPicPr>
          <p:cNvPr id="3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391" y="4061557"/>
            <a:ext cx="150019" cy="171450"/>
          </a:xfrm>
          <a:prstGeom prst="rect">
            <a:avLst/>
          </a:prstGeom>
        </p:spPr>
      </p:pic>
      <p:sp>
        <p:nvSpPr>
          <p:cNvPr id="31" name="Shape 25"/>
          <p:cNvSpPr/>
          <p:nvPr/>
        </p:nvSpPr>
        <p:spPr>
          <a:xfrm>
            <a:off x="5772150" y="3661507"/>
            <a:ext cx="2800350" cy="971550"/>
          </a:xfrm>
          <a:prstGeom prst="rect">
            <a:avLst/>
          </a:prstGeom>
          <a:solidFill>
            <a:srgbClr val="00BFA5"/>
          </a:solidFill>
          <a:ln/>
        </p:spPr>
      </p:sp>
      <p:sp>
        <p:nvSpPr>
          <p:cNvPr id="32" name="Text 26"/>
          <p:cNvSpPr/>
          <p:nvPr/>
        </p:nvSpPr>
        <p:spPr>
          <a:xfrm>
            <a:off x="6029325" y="3809740"/>
            <a:ext cx="228600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spc="1" kern="0" dirty="0">
                <a:solidFill>
                  <a:srgbClr val="1A202C">
                    <a:alpha val="70000"/>
                  </a:srgbClr>
                </a:solidFill>
              </a:rPr>
              <a:t>The Solution</a:t>
            </a:r>
            <a:endParaRPr lang="en-US" sz="683" dirty="0"/>
          </a:p>
        </p:txBody>
      </p:sp>
      <p:sp>
        <p:nvSpPr>
          <p:cNvPr id="33" name="Text 27"/>
          <p:cNvSpPr/>
          <p:nvPr/>
        </p:nvSpPr>
        <p:spPr>
          <a:xfrm>
            <a:off x="6029325" y="3981190"/>
            <a:ext cx="2286000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1A202C"/>
                </a:solidFill>
              </a:rPr>
              <a:t>Use Both</a:t>
            </a:r>
            <a:endParaRPr lang="en-US" sz="1602" dirty="0"/>
          </a:p>
        </p:txBody>
      </p:sp>
      <p:sp>
        <p:nvSpPr>
          <p:cNvPr id="34" name="Text 28"/>
          <p:cNvSpPr/>
          <p:nvPr/>
        </p:nvSpPr>
        <p:spPr>
          <a:xfrm>
            <a:off x="6029325" y="4329447"/>
            <a:ext cx="228600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1A202C">
                    <a:alpha val="90000"/>
                  </a:srgbClr>
                </a:solidFill>
              </a:rPr>
              <a:t>Complete 360° protection</a:t>
            </a:r>
            <a:endParaRPr lang="en-US" sz="8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71925" y="535614"/>
            <a:ext cx="120015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2" kern="0" dirty="0">
                <a:solidFill>
                  <a:srgbClr val="00BFA5"/>
                </a:solidFill>
              </a:rPr>
              <a:t>Ready to Start?</a:t>
            </a:r>
            <a:endParaRPr lang="en-US" sz="784" dirty="0"/>
          </a:p>
        </p:txBody>
      </p:sp>
      <p:sp>
        <p:nvSpPr>
          <p:cNvPr id="4" name="Text 1"/>
          <p:cNvSpPr/>
          <p:nvPr/>
        </p:nvSpPr>
        <p:spPr>
          <a:xfrm>
            <a:off x="1042150" y="833865"/>
            <a:ext cx="7059699" cy="44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2862" b="1" dirty="0">
                <a:solidFill>
                  <a:srgbClr val="1A202C"/>
                </a:solidFill>
              </a:rPr>
              <a:t>Start Protecting Your Privacy Today</a:t>
            </a:r>
            <a:endParaRPr lang="en-US" sz="2862" dirty="0"/>
          </a:p>
        </p:txBody>
      </p:sp>
      <p:sp>
        <p:nvSpPr>
          <p:cNvPr id="5" name="Shape 2"/>
          <p:cNvSpPr/>
          <p:nvPr/>
        </p:nvSpPr>
        <p:spPr>
          <a:xfrm>
            <a:off x="928688" y="1988279"/>
            <a:ext cx="7286625" cy="28575"/>
          </a:xfrm>
          <a:prstGeom prst="rect">
            <a:avLst/>
          </a:prstGeom>
          <a:solidFill>
            <a:srgbClr val="E2E8F0"/>
          </a:solidFill>
          <a:ln/>
        </p:spPr>
      </p:sp>
      <p:sp>
        <p:nvSpPr>
          <p:cNvPr id="6" name="Shape 3"/>
          <p:cNvSpPr/>
          <p:nvPr/>
        </p:nvSpPr>
        <p:spPr>
          <a:xfrm>
            <a:off x="1071563" y="1702529"/>
            <a:ext cx="571500" cy="571500"/>
          </a:xfrm>
          <a:prstGeom prst="ellipse">
            <a:avLst/>
          </a:prstGeom>
          <a:solidFill>
            <a:srgbClr val="1A202C"/>
          </a:solidFill>
          <a:ln w="27432">
            <a:solidFill>
              <a:srgbClr val="F5F7FA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8" y="1873979"/>
            <a:ext cx="285750" cy="22860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06404" y="2452622"/>
            <a:ext cx="70181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202C"/>
                </a:solidFill>
              </a:rPr>
              <a:t>1. Sign Up</a:t>
            </a:r>
            <a:endParaRPr lang="en-US" sz="987" dirty="0"/>
          </a:p>
        </p:txBody>
      </p:sp>
      <p:sp>
        <p:nvSpPr>
          <p:cNvPr id="9" name="Text 5"/>
          <p:cNvSpPr/>
          <p:nvPr/>
        </p:nvSpPr>
        <p:spPr>
          <a:xfrm>
            <a:off x="571500" y="2718727"/>
            <a:ext cx="1571625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Create your account in minutes with just your name and email.</a:t>
            </a:r>
            <a:endParaRPr lang="en-US" sz="834" dirty="0"/>
          </a:p>
        </p:txBody>
      </p:sp>
      <p:sp>
        <p:nvSpPr>
          <p:cNvPr id="10" name="Shape 6"/>
          <p:cNvSpPr/>
          <p:nvPr/>
        </p:nvSpPr>
        <p:spPr>
          <a:xfrm>
            <a:off x="3214688" y="1702529"/>
            <a:ext cx="571500" cy="571500"/>
          </a:xfrm>
          <a:prstGeom prst="ellipse">
            <a:avLst/>
          </a:prstGeom>
          <a:solidFill>
            <a:srgbClr val="1A202C"/>
          </a:solidFill>
          <a:ln w="27432">
            <a:solidFill>
              <a:srgbClr val="F5F7FA"/>
            </a:solidFill>
            <a:prstDash val="solid"/>
          </a:ln>
        </p:spPr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1873979"/>
            <a:ext cx="257175" cy="22860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070947" y="2452622"/>
            <a:ext cx="85898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202C"/>
                </a:solidFill>
              </a:rPr>
              <a:t>2. Authorize</a:t>
            </a:r>
            <a:endParaRPr lang="en-US" sz="987" dirty="0"/>
          </a:p>
        </p:txBody>
      </p:sp>
      <p:sp>
        <p:nvSpPr>
          <p:cNvPr id="13" name="Text 8"/>
          <p:cNvSpPr/>
          <p:nvPr/>
        </p:nvSpPr>
        <p:spPr>
          <a:xfrm>
            <a:off x="2714625" y="2718727"/>
            <a:ext cx="1571625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Grant Incogni the right to send removal requests on your behalf.</a:t>
            </a:r>
            <a:endParaRPr lang="en-US" sz="834" dirty="0"/>
          </a:p>
        </p:txBody>
      </p:sp>
      <p:sp>
        <p:nvSpPr>
          <p:cNvPr id="14" name="Shape 9"/>
          <p:cNvSpPr/>
          <p:nvPr/>
        </p:nvSpPr>
        <p:spPr>
          <a:xfrm>
            <a:off x="5357813" y="1702529"/>
            <a:ext cx="571500" cy="571500"/>
          </a:xfrm>
          <a:prstGeom prst="ellipse">
            <a:avLst/>
          </a:prstGeom>
          <a:solidFill>
            <a:srgbClr val="1A202C"/>
          </a:solidFill>
          <a:ln w="27432">
            <a:solidFill>
              <a:srgbClr val="F5F7FA"/>
            </a:solidFill>
            <a:prstDash val="solid"/>
          </a:ln>
        </p:spPr>
      </p:sp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88" y="1873979"/>
            <a:ext cx="285750" cy="22860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5205785" y="2452622"/>
            <a:ext cx="87555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202C"/>
                </a:solidFill>
              </a:rPr>
              <a:t>3. Automate</a:t>
            </a:r>
            <a:endParaRPr lang="en-US" sz="987" dirty="0"/>
          </a:p>
        </p:txBody>
      </p:sp>
      <p:sp>
        <p:nvSpPr>
          <p:cNvPr id="17" name="Text 11"/>
          <p:cNvSpPr/>
          <p:nvPr/>
        </p:nvSpPr>
        <p:spPr>
          <a:xfrm>
            <a:off x="4857750" y="2718727"/>
            <a:ext cx="1571625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Incogni automatically contacts 420+ data brokers for you.</a:t>
            </a:r>
            <a:endParaRPr lang="en-US" sz="834" dirty="0"/>
          </a:p>
        </p:txBody>
      </p:sp>
      <p:sp>
        <p:nvSpPr>
          <p:cNvPr id="18" name="Shape 12"/>
          <p:cNvSpPr/>
          <p:nvPr/>
        </p:nvSpPr>
        <p:spPr>
          <a:xfrm>
            <a:off x="7500938" y="1702529"/>
            <a:ext cx="571500" cy="571500"/>
          </a:xfrm>
          <a:prstGeom prst="ellipse">
            <a:avLst/>
          </a:prstGeom>
          <a:solidFill>
            <a:srgbClr val="1A202C"/>
          </a:solidFill>
          <a:ln w="27432">
            <a:solidFill>
              <a:srgbClr val="F5F7FA"/>
            </a:solidFill>
            <a:prstDash val="solid"/>
          </a:ln>
        </p:spPr>
      </p:sp>
      <p:pic>
        <p:nvPicPr>
          <p:cNvPr id="1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388" y="1873979"/>
            <a:ext cx="228600" cy="228600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7418924" y="2452622"/>
            <a:ext cx="73552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202C"/>
                </a:solidFill>
              </a:rPr>
              <a:t>4. Monitor</a:t>
            </a:r>
            <a:endParaRPr lang="en-US" sz="987" dirty="0"/>
          </a:p>
        </p:txBody>
      </p:sp>
      <p:sp>
        <p:nvSpPr>
          <p:cNvPr id="21" name="Text 14"/>
          <p:cNvSpPr/>
          <p:nvPr/>
        </p:nvSpPr>
        <p:spPr>
          <a:xfrm>
            <a:off x="7000875" y="2718727"/>
            <a:ext cx="1571625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Watch your personal data disappear from the web via your dashboard.</a:t>
            </a:r>
            <a:endParaRPr lang="en-US" sz="834" dirty="0"/>
          </a:p>
        </p:txBody>
      </p:sp>
      <p:sp>
        <p:nvSpPr>
          <p:cNvPr id="22" name="Shape 15"/>
          <p:cNvSpPr/>
          <p:nvPr/>
        </p:nvSpPr>
        <p:spPr>
          <a:xfrm>
            <a:off x="2959689" y="3770254"/>
            <a:ext cx="3224594" cy="519708"/>
          </a:xfrm>
          <a:prstGeom prst="rect">
            <a:avLst/>
          </a:prstGeom>
          <a:solidFill>
            <a:srgbClr val="00BFA5"/>
          </a:solidFill>
          <a:ln/>
        </p:spPr>
      </p:sp>
      <p:sp>
        <p:nvSpPr>
          <p:cNvPr id="23" name="Text 16"/>
          <p:cNvSpPr/>
          <p:nvPr/>
        </p:nvSpPr>
        <p:spPr>
          <a:xfrm>
            <a:off x="3388314" y="3913129"/>
            <a:ext cx="2145888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Get Started with Incogni</a:t>
            </a:r>
            <a:endParaRPr lang="en-US" sz="1193" dirty="0"/>
          </a:p>
        </p:txBody>
      </p:sp>
      <p:pic>
        <p:nvPicPr>
          <p:cNvPr id="2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639" y="3945275"/>
            <a:ext cx="150019" cy="171450"/>
          </a:xfrm>
          <a:prstGeom prst="rect">
            <a:avLst/>
          </a:prstGeom>
        </p:spPr>
      </p:pic>
      <p:pic>
        <p:nvPicPr>
          <p:cNvPr id="2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0323" y="4456054"/>
            <a:ext cx="128588" cy="128588"/>
          </a:xfrm>
          <a:prstGeom prst="rect">
            <a:avLst/>
          </a:prstGeom>
        </p:spPr>
      </p:pic>
      <p:sp>
        <p:nvSpPr>
          <p:cNvPr id="26" name="Text 17"/>
          <p:cNvSpPr/>
          <p:nvPr/>
        </p:nvSpPr>
        <p:spPr>
          <a:xfrm>
            <a:off x="3450348" y="4432836"/>
            <a:ext cx="2443302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4A5568"/>
                </a:solidFill>
              </a:rPr>
              <a:t>Risk-Free 30-Day Money-Back Guarantee</a:t>
            </a:r>
            <a:endParaRPr lang="en-US" sz="94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602503"/>
            <a:ext cx="397192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2" kern="0" dirty="0">
                <a:solidFill>
                  <a:srgbClr val="00BFA5"/>
                </a:solidFill>
              </a:rPr>
              <a:t>Take Action</a:t>
            </a:r>
            <a:endParaRPr lang="en-US" sz="784" dirty="0"/>
          </a:p>
        </p:txBody>
      </p:sp>
      <p:sp>
        <p:nvSpPr>
          <p:cNvPr id="4" name="Text 1"/>
          <p:cNvSpPr/>
          <p:nvPr/>
        </p:nvSpPr>
        <p:spPr>
          <a:xfrm>
            <a:off x="571500" y="900754"/>
            <a:ext cx="3971925" cy="8800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500"/>
              </a:lnSpc>
              <a:buNone/>
            </a:pPr>
            <a:r>
              <a:rPr lang="en-US" sz="2862" b="1" dirty="0">
                <a:solidFill>
                  <a:srgbClr val="1A202C"/>
                </a:solidFill>
              </a:rPr>
              <a:t>Start Scanning Your Security Today</a:t>
            </a:r>
            <a:endParaRPr lang="en-US" sz="2862" dirty="0"/>
          </a:p>
        </p:txBody>
      </p:sp>
      <p:sp>
        <p:nvSpPr>
          <p:cNvPr id="5" name="Shape 2"/>
          <p:cNvSpPr/>
          <p:nvPr/>
        </p:nvSpPr>
        <p:spPr>
          <a:xfrm>
            <a:off x="571500" y="2138018"/>
            <a:ext cx="285750" cy="285750"/>
          </a:xfrm>
          <a:prstGeom prst="ellipse">
            <a:avLst/>
          </a:prstGeom>
          <a:solidFill>
            <a:srgbClr val="E2E8F0"/>
          </a:solidFill>
          <a:ln/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55" y="2216600"/>
            <a:ext cx="96441" cy="12858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00125" y="2138018"/>
            <a:ext cx="3543300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1A202C"/>
                </a:solidFill>
              </a:rPr>
              <a:t>Fast Results:</a:t>
            </a:r>
            <a:pPr algn="l" indent="0" marL="0">
              <a:lnSpc>
                <a:spcPts val="1700"/>
              </a:lnSpc>
              <a:buNone/>
            </a:pPr>
            <a:r>
              <a:rPr lang="en-US" sz="1159" dirty="0">
                <a:solidFill>
                  <a:srgbClr val="4A5568"/>
                </a:solidFill>
              </a:rPr>
              <a:t> See critical risks in under 30 </a:t>
            </a:r>
            <a:pPr algn="l" indent="0" marL="0">
              <a:lnSpc>
                <a:spcPts val="1700"/>
              </a:lnSpc>
              <a:buNone/>
            </a:pPr>
            <a:r>
              <a:rPr lang="en-US" sz="1159" dirty="0">
                <a:solidFill>
                  <a:srgbClr val="4A5568"/>
                </a:solidFill>
              </a:rPr>
              <a:t>seconds.</a:t>
            </a:r>
            <a:endParaRPr lang="en-US" sz="1090" dirty="0"/>
          </a:p>
        </p:txBody>
      </p:sp>
      <p:sp>
        <p:nvSpPr>
          <p:cNvPr id="8" name="Shape 4"/>
          <p:cNvSpPr/>
          <p:nvPr/>
        </p:nvSpPr>
        <p:spPr>
          <a:xfrm>
            <a:off x="571500" y="2792341"/>
            <a:ext cx="285750" cy="285750"/>
          </a:xfrm>
          <a:prstGeom prst="ellipse">
            <a:avLst/>
          </a:prstGeom>
          <a:solidFill>
            <a:srgbClr val="E2E8F0"/>
          </a:solidFill>
          <a:ln/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45" y="2870922"/>
            <a:ext cx="144661" cy="12858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00125" y="2792341"/>
            <a:ext cx="3543300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1A202C"/>
                </a:solidFill>
              </a:rPr>
              <a:t>Risk-Free:</a:t>
            </a:r>
            <a:pPr algn="l" indent="0" marL="0">
              <a:lnSpc>
                <a:spcPts val="1700"/>
              </a:lnSpc>
              <a:buNone/>
            </a:pPr>
            <a:r>
              <a:rPr lang="en-US" sz="1159" dirty="0">
                <a:solidFill>
                  <a:srgbClr val="4A5568"/>
                </a:solidFill>
              </a:rPr>
              <a:t> Free scan with no credit card </a:t>
            </a:r>
            <a:pPr algn="l" indent="0" marL="0">
              <a:lnSpc>
                <a:spcPts val="1700"/>
              </a:lnSpc>
              <a:buNone/>
            </a:pPr>
            <a:r>
              <a:rPr lang="en-US" sz="1159" dirty="0">
                <a:solidFill>
                  <a:srgbClr val="4A5568"/>
                </a:solidFill>
              </a:rPr>
              <a:t>required.</a:t>
            </a:r>
            <a:endParaRPr lang="en-US" sz="1090" dirty="0"/>
          </a:p>
        </p:txBody>
      </p:sp>
      <p:sp>
        <p:nvSpPr>
          <p:cNvPr id="11" name="Shape 6"/>
          <p:cNvSpPr/>
          <p:nvPr/>
        </p:nvSpPr>
        <p:spPr>
          <a:xfrm>
            <a:off x="571500" y="3446664"/>
            <a:ext cx="285750" cy="285750"/>
          </a:xfrm>
          <a:prstGeom prst="ellipse">
            <a:avLst/>
          </a:prstGeom>
          <a:solidFill>
            <a:srgbClr val="E2E8F0"/>
          </a:solidFill>
          <a:ln/>
        </p:spPr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1" y="3525245"/>
            <a:ext cx="128588" cy="12858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00125" y="3446664"/>
            <a:ext cx="3543300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1A202C"/>
                </a:solidFill>
              </a:rPr>
              <a:t>Ongoing Protection:</a:t>
            </a:r>
            <a:pPr algn="l" indent="0" marL="0">
              <a:lnSpc>
                <a:spcPts val="1700"/>
              </a:lnSpc>
              <a:buNone/>
            </a:pPr>
            <a:r>
              <a:rPr lang="en-US" sz="1159" dirty="0">
                <a:solidFill>
                  <a:srgbClr val="4A5568"/>
                </a:solidFill>
              </a:rPr>
              <a:t> Get continuous </a:t>
            </a:r>
            <a:pPr algn="l" indent="0" marL="0">
              <a:lnSpc>
                <a:spcPts val="1700"/>
              </a:lnSpc>
              <a:buNone/>
            </a:pPr>
            <a:r>
              <a:rPr lang="en-US" sz="1159" dirty="0">
                <a:solidFill>
                  <a:srgbClr val="4A5568"/>
                </a:solidFill>
              </a:rPr>
              <a:t>monitoring and detailed reports.</a:t>
            </a:r>
            <a:endParaRPr lang="en-US" sz="1090" dirty="0"/>
          </a:p>
        </p:txBody>
      </p:sp>
      <p:sp>
        <p:nvSpPr>
          <p:cNvPr id="14" name="Shape 8"/>
          <p:cNvSpPr/>
          <p:nvPr/>
        </p:nvSpPr>
        <p:spPr>
          <a:xfrm>
            <a:off x="571500" y="4100987"/>
            <a:ext cx="285750" cy="285750"/>
          </a:xfrm>
          <a:prstGeom prst="ellipse">
            <a:avLst/>
          </a:prstGeom>
          <a:solidFill>
            <a:srgbClr val="E2E8F0"/>
          </a:solidFill>
          <a:ln/>
        </p:spPr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1" y="4179568"/>
            <a:ext cx="128588" cy="12858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000125" y="4100987"/>
            <a:ext cx="3543300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1A202C"/>
                </a:solidFill>
              </a:rPr>
              <a:t>Expert Support:</a:t>
            </a:r>
            <a:pPr algn="l" indent="0" marL="0">
              <a:lnSpc>
                <a:spcPts val="1700"/>
              </a:lnSpc>
              <a:buNone/>
            </a:pPr>
            <a:r>
              <a:rPr lang="en-US" sz="1159" dirty="0">
                <a:solidFill>
                  <a:srgbClr val="4A5568"/>
                </a:solidFill>
              </a:rPr>
              <a:t> Dedicated team available to </a:t>
            </a:r>
            <a:pPr algn="l" indent="0" marL="0">
              <a:lnSpc>
                <a:spcPts val="1700"/>
              </a:lnSpc>
              <a:buNone/>
            </a:pPr>
            <a:r>
              <a:rPr lang="en-US" sz="1159" dirty="0">
                <a:solidFill>
                  <a:srgbClr val="4A5568"/>
                </a:solidFill>
              </a:rPr>
              <a:t>help you secure your business.</a:t>
            </a:r>
            <a:endParaRPr lang="en-US" sz="1090" dirty="0"/>
          </a:p>
        </p:txBody>
      </p:sp>
      <p:sp>
        <p:nvSpPr>
          <p:cNvPr id="17" name="Shape 10"/>
          <p:cNvSpPr/>
          <p:nvPr/>
        </p:nvSpPr>
        <p:spPr>
          <a:xfrm>
            <a:off x="4972050" y="1165157"/>
            <a:ext cx="3600450" cy="2813186"/>
          </a:xfrm>
          <a:prstGeom prst="rect">
            <a:avLst/>
          </a:prstGeom>
          <a:solidFill>
            <a:srgbClr val="1A202C"/>
          </a:solidFill>
          <a:ln/>
        </p:spPr>
      </p:sp>
      <p:sp>
        <p:nvSpPr>
          <p:cNvPr id="18" name="Shape 11"/>
          <p:cNvSpPr/>
          <p:nvPr/>
        </p:nvSpPr>
        <p:spPr>
          <a:xfrm>
            <a:off x="4972050" y="1165157"/>
            <a:ext cx="3600450" cy="42863"/>
          </a:xfrm>
          <a:prstGeom prst="rect">
            <a:avLst/>
          </a:prstGeom>
          <a:solidFill>
            <a:srgbClr val="00BFA5"/>
          </a:solidFill>
          <a:ln/>
        </p:spPr>
      </p:sp>
      <p:sp>
        <p:nvSpPr>
          <p:cNvPr id="19" name="Text 12"/>
          <p:cNvSpPr/>
          <p:nvPr/>
        </p:nvSpPr>
        <p:spPr>
          <a:xfrm>
            <a:off x="5257800" y="1522344"/>
            <a:ext cx="3028950" cy="5486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FFFF"/>
                </a:solidFill>
              </a:rPr>
              <a:t>Ready to secure your business?</a:t>
            </a:r>
            <a:endParaRPr lang="en-US" sz="1602" dirty="0"/>
          </a:p>
        </p:txBody>
      </p:sp>
      <p:sp>
        <p:nvSpPr>
          <p:cNvPr id="20" name="Shape 13"/>
          <p:cNvSpPr/>
          <p:nvPr/>
        </p:nvSpPr>
        <p:spPr>
          <a:xfrm>
            <a:off x="5257800" y="2285274"/>
            <a:ext cx="3028950" cy="666155"/>
          </a:xfrm>
          <a:prstGeom prst="rect">
            <a:avLst/>
          </a:prstGeom>
          <a:solidFill>
            <a:srgbClr val="00BFA5">
              <a:alpha val="10000"/>
            </a:srgbClr>
          </a:solidFill>
          <a:ln w="9144">
            <a:solidFill>
              <a:srgbClr val="00BFA5"/>
            </a:solidFill>
            <a:prstDash val="solid"/>
          </a:ln>
        </p:spPr>
      </p:sp>
      <p:sp>
        <p:nvSpPr>
          <p:cNvPr id="21" name="Text 14"/>
          <p:cNvSpPr/>
          <p:nvPr/>
        </p:nvSpPr>
        <p:spPr>
          <a:xfrm>
            <a:off x="5400675" y="2435293"/>
            <a:ext cx="274320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spc="1" kern="0" dirty="0">
                <a:solidFill>
                  <a:srgbClr val="00BFA5"/>
                </a:solidFill>
              </a:rPr>
              <a:t>Special Offer</a:t>
            </a:r>
            <a:endParaRPr lang="en-US" sz="683" dirty="0"/>
          </a:p>
        </p:txBody>
      </p:sp>
      <p:sp>
        <p:nvSpPr>
          <p:cNvPr id="22" name="Text 15"/>
          <p:cNvSpPr/>
          <p:nvPr/>
        </p:nvSpPr>
        <p:spPr>
          <a:xfrm>
            <a:off x="5400675" y="2606743"/>
            <a:ext cx="27432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Get a Free 1-Month Trial</a:t>
            </a:r>
            <a:endParaRPr lang="en-US" sz="987" dirty="0"/>
          </a:p>
        </p:txBody>
      </p:sp>
      <p:sp>
        <p:nvSpPr>
          <p:cNvPr id="23" name="Text 16"/>
          <p:cNvSpPr/>
          <p:nvPr/>
        </p:nvSpPr>
        <p:spPr>
          <a:xfrm>
            <a:off x="5257800" y="3158598"/>
            <a:ext cx="302895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A0AEC0"/>
                </a:solidFill>
              </a:rPr>
              <a:t>Contact me to claim this offer:</a:t>
            </a:r>
            <a:endParaRPr lang="en-US" sz="834" dirty="0"/>
          </a:p>
        </p:txBody>
      </p:sp>
      <p:sp>
        <p:nvSpPr>
          <p:cNvPr id="24" name="Text 17"/>
          <p:cNvSpPr/>
          <p:nvPr/>
        </p:nvSpPr>
        <p:spPr>
          <a:xfrm>
            <a:off x="5257800" y="3385412"/>
            <a:ext cx="1998966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BFA5"/>
                </a:solidFill>
              </a:rPr>
              <a:t>bill@thetechcoaches.com</a:t>
            </a:r>
            <a:endParaRPr lang="en-US" sz="10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275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571500"/>
            <a:ext cx="714375" cy="7143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1343025"/>
            <a:ext cx="357187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2" kern="0" dirty="0">
                <a:solidFill>
                  <a:srgbClr val="00BFA5"/>
                </a:solidFill>
              </a:rPr>
              <a:t>Let's Connect</a:t>
            </a:r>
            <a:endParaRPr lang="en-US" sz="784" dirty="0"/>
          </a:p>
        </p:txBody>
      </p:sp>
      <p:sp>
        <p:nvSpPr>
          <p:cNvPr id="5" name="Text 1"/>
          <p:cNvSpPr/>
          <p:nvPr/>
        </p:nvSpPr>
        <p:spPr>
          <a:xfrm>
            <a:off x="571500" y="1641277"/>
            <a:ext cx="3571875" cy="8800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500"/>
              </a:lnSpc>
              <a:buNone/>
            </a:pPr>
            <a:r>
              <a:rPr lang="en-US" sz="2862" b="1" dirty="0">
                <a:solidFill>
                  <a:srgbClr val="1A202C"/>
                </a:solidFill>
              </a:rPr>
              <a:t>Have Questions? I'm Here to Help!</a:t>
            </a:r>
            <a:endParaRPr lang="en-US" sz="2862" dirty="0"/>
          </a:p>
        </p:txBody>
      </p:sp>
      <p:sp>
        <p:nvSpPr>
          <p:cNvPr id="6" name="Text 2"/>
          <p:cNvSpPr/>
          <p:nvPr/>
        </p:nvSpPr>
        <p:spPr>
          <a:xfrm>
            <a:off x="571500" y="2592791"/>
            <a:ext cx="357187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4A5568"/>
                </a:solidFill>
              </a:rPr>
              <a:t>Navigating privacy and security can be complex. Whether you're a solo consultant or running a small business, I'm happy to help you choose the right tools.</a:t>
            </a:r>
            <a:endParaRPr lang="en-US" sz="1159" dirty="0"/>
          </a:p>
        </p:txBody>
      </p:sp>
      <p:sp>
        <p:nvSpPr>
          <p:cNvPr id="7" name="Text 3"/>
          <p:cNvSpPr/>
          <p:nvPr/>
        </p:nvSpPr>
        <p:spPr>
          <a:xfrm>
            <a:off x="828675" y="3607203"/>
            <a:ext cx="331470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spc="1" kern="0" dirty="0">
                <a:solidFill>
                  <a:srgbClr val="718096"/>
                </a:solidFill>
              </a:rPr>
              <a:t>Email Me</a:t>
            </a:r>
            <a:endParaRPr lang="en-US" sz="683" dirty="0"/>
          </a:p>
        </p:txBody>
      </p:sp>
      <p:sp>
        <p:nvSpPr>
          <p:cNvPr id="8" name="Text 4"/>
          <p:cNvSpPr/>
          <p:nvPr/>
        </p:nvSpPr>
        <p:spPr>
          <a:xfrm>
            <a:off x="828675" y="3778653"/>
            <a:ext cx="2180685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BFA5"/>
                </a:solidFill>
              </a:rPr>
              <a:t>bill@thetechcoaches.com</a:t>
            </a:r>
            <a:endParaRPr lang="en-US" sz="1193" dirty="0"/>
          </a:p>
        </p:txBody>
      </p:sp>
      <p:sp>
        <p:nvSpPr>
          <p:cNvPr id="9" name="Text 5"/>
          <p:cNvSpPr/>
          <p:nvPr/>
        </p:nvSpPr>
        <p:spPr>
          <a:xfrm>
            <a:off x="828675" y="4155486"/>
            <a:ext cx="331470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spc="1" kern="0" dirty="0">
                <a:solidFill>
                  <a:srgbClr val="718096"/>
                </a:solidFill>
              </a:rPr>
              <a:t>Visit Website</a:t>
            </a:r>
            <a:endParaRPr lang="en-US" sz="683" dirty="0"/>
          </a:p>
        </p:txBody>
      </p:sp>
      <p:sp>
        <p:nvSpPr>
          <p:cNvPr id="10" name="Text 6"/>
          <p:cNvSpPr/>
          <p:nvPr/>
        </p:nvSpPr>
        <p:spPr>
          <a:xfrm>
            <a:off x="828675" y="4326936"/>
            <a:ext cx="1761492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202C"/>
                </a:solidFill>
              </a:rPr>
              <a:t>thetechcoaches.com</a:t>
            </a:r>
            <a:endParaRPr lang="en-US" sz="1193" dirty="0"/>
          </a:p>
        </p:txBody>
      </p:sp>
      <p:sp>
        <p:nvSpPr>
          <p:cNvPr id="11" name="Shape 7"/>
          <p:cNvSpPr/>
          <p:nvPr/>
        </p:nvSpPr>
        <p:spPr>
          <a:xfrm>
            <a:off x="4572000" y="1001716"/>
            <a:ext cx="4000500" cy="3271838"/>
          </a:xfrm>
          <a:prstGeom prst="rect">
            <a:avLst/>
          </a:prstGeom>
          <a:solidFill>
            <a:srgbClr val="FFFFFF"/>
          </a:solidFill>
          <a:ln w="9144">
            <a:solidFill>
              <a:srgbClr val="E2E8F0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925" y="1144591"/>
            <a:ext cx="2452622" cy="2986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26742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411480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2" kern="0" dirty="0">
                <a:solidFill>
                  <a:srgbClr val="00BFA5"/>
                </a:solidFill>
              </a:rPr>
              <a:t>Why This Matters</a:t>
            </a:r>
            <a:endParaRPr lang="en-US" sz="784" dirty="0"/>
          </a:p>
        </p:txBody>
      </p:sp>
      <p:sp>
        <p:nvSpPr>
          <p:cNvPr id="4" name="Text 1"/>
          <p:cNvSpPr/>
          <p:nvPr/>
        </p:nvSpPr>
        <p:spPr>
          <a:xfrm>
            <a:off x="571500" y="726877"/>
            <a:ext cx="4114800" cy="122585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649" b="1" dirty="0">
                <a:solidFill>
                  <a:srgbClr val="1A202C"/>
                </a:solidFill>
              </a:rPr>
              <a:t>Your Digital Footprint is Bigger Than You Think</a:t>
            </a:r>
            <a:endParaRPr lang="en-US" sz="2649" dirty="0"/>
          </a:p>
        </p:txBody>
      </p:sp>
      <p:sp>
        <p:nvSpPr>
          <p:cNvPr id="5" name="Shape 2"/>
          <p:cNvSpPr/>
          <p:nvPr/>
        </p:nvSpPr>
        <p:spPr>
          <a:xfrm>
            <a:off x="571500" y="2095602"/>
            <a:ext cx="357188" cy="357188"/>
          </a:xfrm>
          <a:prstGeom prst="ellipse">
            <a:avLst/>
          </a:prstGeom>
          <a:solidFill>
            <a:srgbClr val="1A202C"/>
          </a:solidFill>
          <a:ln/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86" y="2202759"/>
            <a:ext cx="125016" cy="1428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71563" y="2095602"/>
            <a:ext cx="3614738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2D3748"/>
                </a:solidFill>
              </a:rPr>
              <a:t>420+ Data Brokers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4A5568"/>
                </a:solidFill>
              </a:rPr>
              <a:t> are actively collecting, 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4A5568"/>
                </a:solidFill>
              </a:rPr>
              <a:t>aggregating, and selling your personal information 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4A5568"/>
                </a:solidFill>
              </a:rPr>
              <a:t>right now.</a:t>
            </a:r>
            <a:endParaRPr lang="en-US" sz="987" dirty="0"/>
          </a:p>
        </p:txBody>
      </p:sp>
      <p:sp>
        <p:nvSpPr>
          <p:cNvPr id="8" name="Shape 4"/>
          <p:cNvSpPr/>
          <p:nvPr/>
        </p:nvSpPr>
        <p:spPr>
          <a:xfrm>
            <a:off x="571500" y="2867127"/>
            <a:ext cx="357188" cy="357188"/>
          </a:xfrm>
          <a:prstGeom prst="ellipse">
            <a:avLst/>
          </a:prstGeom>
          <a:solidFill>
            <a:srgbClr val="1A202C"/>
          </a:solidFill>
          <a:ln/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6" y="2974284"/>
            <a:ext cx="142875" cy="14287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71563" y="2867127"/>
            <a:ext cx="3614738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2D3748"/>
                </a:solidFill>
              </a:rPr>
              <a:t>Prime Targets: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4A5568"/>
                </a:solidFill>
              </a:rPr>
              <a:t> Small business owners, executives, 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4A5568"/>
                </a:solidFill>
              </a:rPr>
              <a:t>and consultants are high-value targets for identity 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4A5568"/>
                </a:solidFill>
              </a:rPr>
              <a:t>theft.</a:t>
            </a:r>
            <a:endParaRPr lang="en-US" sz="987" dirty="0"/>
          </a:p>
        </p:txBody>
      </p:sp>
      <p:sp>
        <p:nvSpPr>
          <p:cNvPr id="11" name="Shape 6"/>
          <p:cNvSpPr/>
          <p:nvPr/>
        </p:nvSpPr>
        <p:spPr>
          <a:xfrm>
            <a:off x="571500" y="3638652"/>
            <a:ext cx="357188" cy="357188"/>
          </a:xfrm>
          <a:prstGeom prst="ellipse">
            <a:avLst/>
          </a:prstGeom>
          <a:solidFill>
            <a:srgbClr val="1A202C"/>
          </a:solidFill>
          <a:ln/>
        </p:spPr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86" y="3745809"/>
            <a:ext cx="125016" cy="14287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71563" y="3638652"/>
            <a:ext cx="3614738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2D3748"/>
                </a:solidFill>
              </a:rPr>
              <a:t>Data = Money: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4A5568"/>
                </a:solidFill>
              </a:rPr>
              <a:t> Your personal data is a commodity 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4A5568"/>
                </a:solidFill>
              </a:rPr>
              <a:t>sold to marketers and potentially cybercriminals.</a:t>
            </a:r>
            <a:endParaRPr lang="en-US" sz="987" dirty="0"/>
          </a:p>
        </p:txBody>
      </p:sp>
      <p:sp>
        <p:nvSpPr>
          <p:cNvPr id="14" name="Shape 8"/>
          <p:cNvSpPr/>
          <p:nvPr/>
        </p:nvSpPr>
        <p:spPr>
          <a:xfrm>
            <a:off x="571500" y="4195865"/>
            <a:ext cx="357188" cy="357188"/>
          </a:xfrm>
          <a:prstGeom prst="ellipse">
            <a:avLst/>
          </a:prstGeom>
          <a:solidFill>
            <a:srgbClr val="1A202C"/>
          </a:solidFill>
          <a:ln/>
        </p:spPr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6" y="4303021"/>
            <a:ext cx="142875" cy="142875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071563" y="4195865"/>
            <a:ext cx="3614738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987" b="1" dirty="0">
                <a:solidFill>
                  <a:srgbClr val="2D3748"/>
                </a:solidFill>
              </a:rPr>
              <a:t>High Cost of Breaches: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4A5568"/>
                </a:solidFill>
              </a:rPr>
              <a:t> One data breach can cost 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4A5568"/>
                </a:solidFill>
              </a:rPr>
              <a:t>thousands in recovery time, legal fees, and reputation </a:t>
            </a:r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4A5568"/>
                </a:solidFill>
              </a:rPr>
              <a:t>damage.</a:t>
            </a:r>
            <a:endParaRPr lang="en-US" sz="987" dirty="0"/>
          </a:p>
        </p:txBody>
      </p:sp>
      <p:sp>
        <p:nvSpPr>
          <p:cNvPr id="17" name="Shape 10"/>
          <p:cNvSpPr/>
          <p:nvPr/>
        </p:nvSpPr>
        <p:spPr>
          <a:xfrm>
            <a:off x="4972050" y="919200"/>
            <a:ext cx="3600450" cy="3429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2357" y="1004925"/>
            <a:ext cx="2079808" cy="32575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784" b="1" spc="2" kern="0" dirty="0">
                <a:solidFill>
                  <a:srgbClr val="00BFA5"/>
                </a:solidFill>
              </a:rPr>
              <a:t>What's the Difference?</a:t>
            </a:r>
            <a:endParaRPr lang="en-US" sz="784" dirty="0"/>
          </a:p>
        </p:txBody>
      </p:sp>
      <p:sp>
        <p:nvSpPr>
          <p:cNvPr id="4" name="Text 1"/>
          <p:cNvSpPr/>
          <p:nvPr/>
        </p:nvSpPr>
        <p:spPr>
          <a:xfrm>
            <a:off x="571500" y="726877"/>
            <a:ext cx="8001000" cy="7543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2436" b="1" dirty="0">
                <a:solidFill>
                  <a:srgbClr val="1A202C"/>
                </a:solidFill>
              </a:rPr>
              <a:t>Two Different Approaches to Protecting Your Privacy</a:t>
            </a:r>
            <a:endParaRPr lang="en-US" sz="2436" dirty="0"/>
          </a:p>
        </p:txBody>
      </p:sp>
      <p:sp>
        <p:nvSpPr>
          <p:cNvPr id="5" name="Shape 2"/>
          <p:cNvSpPr/>
          <p:nvPr/>
        </p:nvSpPr>
        <p:spPr>
          <a:xfrm>
            <a:off x="571500" y="1624087"/>
            <a:ext cx="3857625" cy="259072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3"/>
          <p:cNvSpPr/>
          <p:nvPr/>
        </p:nvSpPr>
        <p:spPr>
          <a:xfrm>
            <a:off x="571500" y="1624087"/>
            <a:ext cx="3857625" cy="57150"/>
          </a:xfrm>
          <a:prstGeom prst="rect">
            <a:avLst/>
          </a:prstGeom>
          <a:solidFill>
            <a:srgbClr val="00BFA5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22" y="1766962"/>
            <a:ext cx="535781" cy="42862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068925" y="2302743"/>
            <a:ext cx="862747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1A202C"/>
                </a:solidFill>
              </a:rPr>
              <a:t>Incogni</a:t>
            </a:r>
            <a:endParaRPr lang="en-US" sz="1602" dirty="0"/>
          </a:p>
        </p:txBody>
      </p:sp>
      <p:sp>
        <p:nvSpPr>
          <p:cNvPr id="9" name="Text 5"/>
          <p:cNvSpPr/>
          <p:nvPr/>
        </p:nvSpPr>
        <p:spPr>
          <a:xfrm>
            <a:off x="714375" y="2758157"/>
            <a:ext cx="3571875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4A5568"/>
                </a:solidFill>
              </a:rPr>
              <a:t>Focuses on removing your personal information from data broker databases to stop spam and reduce exposure.</a:t>
            </a:r>
            <a:endParaRPr lang="en-US" sz="1050" dirty="0"/>
          </a:p>
        </p:txBody>
      </p:sp>
      <p:sp>
        <p:nvSpPr>
          <p:cNvPr id="10" name="Shape 6"/>
          <p:cNvSpPr/>
          <p:nvPr/>
        </p:nvSpPr>
        <p:spPr>
          <a:xfrm>
            <a:off x="1293214" y="3508251"/>
            <a:ext cx="2414197" cy="289322"/>
          </a:xfrm>
          <a:prstGeom prst="roundRect">
            <a:avLst/>
          </a:prstGeom>
          <a:solidFill>
            <a:srgbClr val="F5F7FA"/>
          </a:solidFill>
          <a:ln/>
        </p:spPr>
      </p:sp>
      <p:sp>
        <p:nvSpPr>
          <p:cNvPr id="11" name="Text 7"/>
          <p:cNvSpPr/>
          <p:nvPr/>
        </p:nvSpPr>
        <p:spPr>
          <a:xfrm>
            <a:off x="1293214" y="3508251"/>
            <a:ext cx="2414197" cy="289322"/>
          </a:xfrm>
          <a:prstGeom prst="rect">
            <a:avLst/>
          </a:prstGeom>
          <a:noFill/>
          <a:ln/>
        </p:spPr>
        <p:txBody>
          <a:bodyPr wrap="square" lIns="204089" tIns="68072" rIns="204089" bIns="68072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spc="1" kern="0" dirty="0">
                <a:solidFill>
                  <a:srgbClr val="2D3748"/>
                </a:solidFill>
              </a:rPr>
              <a:t>Focus: Privacy Protection</a:t>
            </a:r>
            <a:endParaRPr lang="en-US" sz="885" dirty="0"/>
          </a:p>
        </p:txBody>
      </p:sp>
      <p:sp>
        <p:nvSpPr>
          <p:cNvPr id="12" name="Shape 8"/>
          <p:cNvSpPr/>
          <p:nvPr/>
        </p:nvSpPr>
        <p:spPr>
          <a:xfrm>
            <a:off x="4714875" y="1624087"/>
            <a:ext cx="3857625" cy="259072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" name="Shape 9"/>
          <p:cNvSpPr/>
          <p:nvPr/>
        </p:nvSpPr>
        <p:spPr>
          <a:xfrm>
            <a:off x="4714875" y="1624087"/>
            <a:ext cx="3857625" cy="57150"/>
          </a:xfrm>
          <a:prstGeom prst="rect">
            <a:avLst/>
          </a:prstGeom>
          <a:solidFill>
            <a:srgbClr val="1A202C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1766962"/>
            <a:ext cx="428625" cy="428625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823356" y="2302743"/>
            <a:ext cx="1640663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1A202C"/>
                </a:solidFill>
              </a:rPr>
              <a:t>Pentester.com</a:t>
            </a:r>
            <a:endParaRPr lang="en-US" sz="1602" dirty="0"/>
          </a:p>
        </p:txBody>
      </p:sp>
      <p:sp>
        <p:nvSpPr>
          <p:cNvPr id="16" name="Text 11"/>
          <p:cNvSpPr/>
          <p:nvPr/>
        </p:nvSpPr>
        <p:spPr>
          <a:xfrm>
            <a:off x="4857750" y="2758157"/>
            <a:ext cx="357187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4A5568"/>
                </a:solidFill>
              </a:rPr>
              <a:t>Focuses on scanning your website and digital assets to find security vulnerabilities before hackers do.</a:t>
            </a:r>
            <a:endParaRPr lang="en-US" sz="1050" dirty="0"/>
          </a:p>
        </p:txBody>
      </p:sp>
      <p:sp>
        <p:nvSpPr>
          <p:cNvPr id="17" name="Shape 12"/>
          <p:cNvSpPr/>
          <p:nvPr/>
        </p:nvSpPr>
        <p:spPr>
          <a:xfrm>
            <a:off x="5468373" y="3293938"/>
            <a:ext cx="2350601" cy="289322"/>
          </a:xfrm>
          <a:prstGeom prst="roundRect">
            <a:avLst/>
          </a:prstGeom>
          <a:solidFill>
            <a:srgbClr val="F5F7FA"/>
          </a:solidFill>
          <a:ln/>
        </p:spPr>
      </p:sp>
      <p:sp>
        <p:nvSpPr>
          <p:cNvPr id="18" name="Text 13"/>
          <p:cNvSpPr/>
          <p:nvPr/>
        </p:nvSpPr>
        <p:spPr>
          <a:xfrm>
            <a:off x="5468373" y="3293938"/>
            <a:ext cx="2350601" cy="289322"/>
          </a:xfrm>
          <a:prstGeom prst="rect">
            <a:avLst/>
          </a:prstGeom>
          <a:noFill/>
          <a:ln/>
        </p:spPr>
        <p:txBody>
          <a:bodyPr wrap="square" lIns="204089" tIns="68072" rIns="204089" bIns="68072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spc="1" kern="0" dirty="0">
                <a:solidFill>
                  <a:srgbClr val="2D3748"/>
                </a:solidFill>
              </a:rPr>
              <a:t>Focus: Security Scanning</a:t>
            </a:r>
            <a:endParaRPr lang="en-US" sz="885" dirty="0"/>
          </a:p>
        </p:txBody>
      </p:sp>
      <p:sp>
        <p:nvSpPr>
          <p:cNvPr id="19" name="Shape 14"/>
          <p:cNvSpPr/>
          <p:nvPr/>
        </p:nvSpPr>
        <p:spPr>
          <a:xfrm>
            <a:off x="571500" y="4286250"/>
            <a:ext cx="8001000" cy="428625"/>
          </a:xfrm>
          <a:prstGeom prst="rect">
            <a:avLst/>
          </a:prstGeom>
          <a:solidFill>
            <a:srgbClr val="1A202C"/>
          </a:solidFill>
          <a:ln/>
        </p:spPr>
      </p:sp>
      <p:pic>
        <p:nvPicPr>
          <p:cNvPr id="2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994" y="4421981"/>
            <a:ext cx="117872" cy="157163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1768022" y="4393406"/>
            <a:ext cx="5832956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Key Insight: They solve different problems — think of it as Privacy vs. Security.</a:t>
            </a:r>
            <a:endParaRPr lang="en-US" sz="10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2223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2" kern="0" dirty="0">
                <a:solidFill>
                  <a:srgbClr val="00BFA5"/>
                </a:solidFill>
              </a:rPr>
              <a:t>The Data Privacy Expert</a:t>
            </a:r>
            <a:endParaRPr lang="en-US" sz="784" dirty="0"/>
          </a:p>
        </p:txBody>
      </p:sp>
      <p:sp>
        <p:nvSpPr>
          <p:cNvPr id="4" name="Text 1"/>
          <p:cNvSpPr/>
          <p:nvPr/>
        </p:nvSpPr>
        <p:spPr>
          <a:xfrm>
            <a:off x="571500" y="726877"/>
            <a:ext cx="6429375" cy="7543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36" b="1" dirty="0">
                <a:solidFill>
                  <a:srgbClr val="1A202C"/>
                </a:solidFill>
              </a:rPr>
              <a:t>Incogni: Remove Your Data From 420+ Data Brokers</a:t>
            </a:r>
            <a:endParaRPr lang="en-US" sz="2436" dirty="0"/>
          </a:p>
        </p:txBody>
      </p:sp>
      <p:sp>
        <p:nvSpPr>
          <p:cNvPr id="5" name="Text 2"/>
          <p:cNvSpPr/>
          <p:nvPr/>
        </p:nvSpPr>
        <p:spPr>
          <a:xfrm>
            <a:off x="571500" y="1838399"/>
            <a:ext cx="3714750" cy="1028700"/>
          </a:xfrm>
          <a:prstGeom prst="rect">
            <a:avLst/>
          </a:prstGeom>
          <a:noFill/>
          <a:ln/>
        </p:spPr>
        <p:txBody>
          <a:bodyPr wrap="square" lIns="170053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69" dirty="0">
                <a:solidFill>
                  <a:srgbClr val="4A5568"/>
                </a:solidFill>
              </a:rPr>
              <a:t>Incogni automatically scans and removes your personal information from data broker sites, reducing spam calls, emails, and online exposure.</a:t>
            </a:r>
            <a:endParaRPr lang="en-US" sz="1269" dirty="0"/>
          </a:p>
        </p:txBody>
      </p:sp>
      <p:sp>
        <p:nvSpPr>
          <p:cNvPr id="6" name="Shape 3"/>
          <p:cNvSpPr/>
          <p:nvPr/>
        </p:nvSpPr>
        <p:spPr>
          <a:xfrm>
            <a:off x="571500" y="3379273"/>
            <a:ext cx="3714750" cy="1414463"/>
          </a:xfrm>
          <a:prstGeom prst="rect">
            <a:avLst/>
          </a:prstGeom>
          <a:solidFill>
            <a:srgbClr val="1A202C"/>
          </a:solidFill>
          <a:ln/>
        </p:spPr>
      </p:sp>
      <p:sp>
        <p:nvSpPr>
          <p:cNvPr id="7" name="Text 4"/>
          <p:cNvSpPr/>
          <p:nvPr/>
        </p:nvSpPr>
        <p:spPr>
          <a:xfrm>
            <a:off x="742950" y="3550723"/>
            <a:ext cx="3371850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145" b="1" dirty="0">
                <a:solidFill>
                  <a:srgbClr val="00BFA5"/>
                </a:solidFill>
              </a:rPr>
              <a:t>420+</a:t>
            </a:r>
            <a:endParaRPr lang="en-US" sz="4145" dirty="0"/>
          </a:p>
        </p:txBody>
      </p:sp>
      <p:sp>
        <p:nvSpPr>
          <p:cNvPr id="8" name="Text 5"/>
          <p:cNvSpPr/>
          <p:nvPr/>
        </p:nvSpPr>
        <p:spPr>
          <a:xfrm>
            <a:off x="742950" y="4193660"/>
            <a:ext cx="33718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Data Broker Sites Covered</a:t>
            </a:r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
</a:t>
            </a:r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with Recurring Removals</a:t>
            </a:r>
            <a:endParaRPr lang="en-US" sz="109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181" y="1874118"/>
            <a:ext cx="171450" cy="17145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214938" y="1838399"/>
            <a:ext cx="335756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202C"/>
                </a:solidFill>
              </a:rPr>
              <a:t>Automated Removal Requests</a:t>
            </a:r>
            <a:endParaRPr lang="en-US" sz="1090" dirty="0"/>
          </a:p>
        </p:txBody>
      </p:sp>
      <p:sp>
        <p:nvSpPr>
          <p:cNvPr id="11" name="Text 7"/>
          <p:cNvSpPr/>
          <p:nvPr/>
        </p:nvSpPr>
        <p:spPr>
          <a:xfrm>
            <a:off x="5214938" y="2088431"/>
            <a:ext cx="3357563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4A5568"/>
                </a:solidFill>
              </a:rPr>
              <a:t>Requests are sent regularly to ensure your data stays off these lists permanently.</a:t>
            </a:r>
            <a:endParaRPr lang="en-US" sz="942" dirty="0"/>
          </a:p>
        </p:txBody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181" y="2627058"/>
            <a:ext cx="171450" cy="17145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214938" y="2591340"/>
            <a:ext cx="335756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202C"/>
                </a:solidFill>
              </a:rPr>
              <a:t>Progress Tracking</a:t>
            </a:r>
            <a:endParaRPr lang="en-US" sz="1090" dirty="0"/>
          </a:p>
        </p:txBody>
      </p:sp>
      <p:sp>
        <p:nvSpPr>
          <p:cNvPr id="14" name="Text 9"/>
          <p:cNvSpPr/>
          <p:nvPr/>
        </p:nvSpPr>
        <p:spPr>
          <a:xfrm>
            <a:off x="5214938" y="2841371"/>
            <a:ext cx="3357563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4A5568"/>
                </a:solidFill>
              </a:rPr>
              <a:t>Watch the removal process in real-time through your personal dashboard.</a:t>
            </a:r>
            <a:endParaRPr lang="en-US" sz="942" dirty="0"/>
          </a:p>
        </p:txBody>
      </p:sp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0" y="3379998"/>
            <a:ext cx="214313" cy="17145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5214938" y="3344280"/>
            <a:ext cx="335756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202C"/>
                </a:solidFill>
              </a:rPr>
              <a:t>Family Protection</a:t>
            </a:r>
            <a:endParaRPr lang="en-US" sz="1090" dirty="0"/>
          </a:p>
        </p:txBody>
      </p:sp>
      <p:sp>
        <p:nvSpPr>
          <p:cNvPr id="17" name="Text 11"/>
          <p:cNvSpPr/>
          <p:nvPr/>
        </p:nvSpPr>
        <p:spPr>
          <a:xfrm>
            <a:off x="5214938" y="3594311"/>
            <a:ext cx="3357563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42" dirty="0">
                <a:solidFill>
                  <a:srgbClr val="4A5568"/>
                </a:solidFill>
              </a:rPr>
              <a:t>Options to protect up to 5 family members under one account.</a:t>
            </a:r>
            <a:endParaRPr lang="en-US" sz="942" dirty="0"/>
          </a:p>
        </p:txBody>
      </p:sp>
      <p:sp>
        <p:nvSpPr>
          <p:cNvPr id="18" name="Text 12"/>
          <p:cNvSpPr/>
          <p:nvPr/>
        </p:nvSpPr>
        <p:spPr>
          <a:xfrm>
            <a:off x="4857750" y="4325820"/>
            <a:ext cx="2059158" cy="4679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202C"/>
                </a:solidFill>
              </a:rPr>
              <a:t>Starting at $7.99/mo </a:t>
            </a:r>
            <a:pPr algn="l" indent="0" marL="0">
              <a:lnSpc>
                <a:spcPts val="1600"/>
              </a:lnSpc>
              <a:buNone/>
            </a:pPr>
            <a:r>
              <a:rPr lang="en-US" sz="834" dirty="0">
                <a:solidFill>
                  <a:srgbClr val="718096"/>
                </a:solidFill>
              </a:rPr>
              <a:t>(billed annually)</a:t>
            </a:r>
            <a:endParaRPr lang="en-US" sz="1193" dirty="0"/>
          </a:p>
        </p:txBody>
      </p:sp>
      <p:pic>
        <p:nvPicPr>
          <p:cNvPr id="1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908" y="4495484"/>
            <a:ext cx="128588" cy="128588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7116933" y="4384756"/>
            <a:ext cx="1455567" cy="3500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2D3748"/>
                </a:solidFill>
              </a:rPr>
              <a:t>30-Day Money-Back Guarantee</a:t>
            </a:r>
            <a:endParaRPr lang="en-US" sz="8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472140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2" kern="0" dirty="0">
                <a:solidFill>
                  <a:srgbClr val="00BFA5"/>
                </a:solidFill>
              </a:rPr>
              <a:t>Pricing Plans</a:t>
            </a:r>
            <a:endParaRPr lang="en-US" sz="784" dirty="0"/>
          </a:p>
        </p:txBody>
      </p:sp>
      <p:sp>
        <p:nvSpPr>
          <p:cNvPr id="4" name="Text 1"/>
          <p:cNvSpPr/>
          <p:nvPr/>
        </p:nvSpPr>
        <p:spPr>
          <a:xfrm>
            <a:off x="571500" y="655439"/>
            <a:ext cx="4721405" cy="3771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36" b="1" dirty="0">
                <a:solidFill>
                  <a:srgbClr val="1A202C"/>
                </a:solidFill>
              </a:rPr>
              <a:t>Choose What Works for You</a:t>
            </a:r>
            <a:endParaRPr lang="en-US" sz="2436" dirty="0"/>
          </a:p>
        </p:txBody>
      </p:sp>
      <p:sp>
        <p:nvSpPr>
          <p:cNvPr id="5" name="Shape 2"/>
          <p:cNvSpPr/>
          <p:nvPr/>
        </p:nvSpPr>
        <p:spPr>
          <a:xfrm>
            <a:off x="6821305" y="714710"/>
            <a:ext cx="1751195" cy="317897"/>
          </a:xfrm>
          <a:prstGeom prst="rect">
            <a:avLst/>
          </a:prstGeom>
          <a:solidFill>
            <a:srgbClr val="1A202C"/>
          </a:solidFill>
          <a:ln/>
        </p:spPr>
      </p:sp>
      <p:sp>
        <p:nvSpPr>
          <p:cNvPr id="6" name="Text 3"/>
          <p:cNvSpPr/>
          <p:nvPr/>
        </p:nvSpPr>
        <p:spPr>
          <a:xfrm>
            <a:off x="6821305" y="714710"/>
            <a:ext cx="1751195" cy="317897"/>
          </a:xfrm>
          <a:prstGeom prst="rect">
            <a:avLst/>
          </a:prstGeom>
          <a:noFill/>
          <a:ln/>
        </p:spPr>
        <p:txBody>
          <a:bodyPr wrap="square" lIns="170053" tIns="85090" rIns="170053" bIns="8509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spc="1" kern="0" dirty="0">
                <a:solidFill>
                  <a:srgbClr val="00BFA5"/>
                </a:solidFill>
              </a:rPr>
              <a:t>Save 50% Annually</a:t>
            </a:r>
            <a:endParaRPr lang="en-US" sz="885" dirty="0"/>
          </a:p>
        </p:txBody>
      </p:sp>
      <p:sp>
        <p:nvSpPr>
          <p:cNvPr id="7" name="Shape 4"/>
          <p:cNvSpPr/>
          <p:nvPr/>
        </p:nvSpPr>
        <p:spPr>
          <a:xfrm>
            <a:off x="571500" y="1318357"/>
            <a:ext cx="1485900" cy="339651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Shape 5"/>
          <p:cNvSpPr/>
          <p:nvPr/>
        </p:nvSpPr>
        <p:spPr>
          <a:xfrm>
            <a:off x="571500" y="1318357"/>
            <a:ext cx="1485900" cy="42863"/>
          </a:xfrm>
          <a:prstGeom prst="rect">
            <a:avLst/>
          </a:prstGeom>
          <a:solidFill>
            <a:srgbClr val="CBD5E0"/>
          </a:solidFill>
          <a:ln/>
        </p:spPr>
      </p:sp>
      <p:sp>
        <p:nvSpPr>
          <p:cNvPr id="9" name="Text 6"/>
          <p:cNvSpPr/>
          <p:nvPr/>
        </p:nvSpPr>
        <p:spPr>
          <a:xfrm>
            <a:off x="714375" y="1532669"/>
            <a:ext cx="1200150" cy="3571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4A5568"/>
                </a:solidFill>
              </a:rPr>
              <a:t>Standard</a:t>
            </a:r>
            <a:endParaRPr lang="en-US" sz="987" dirty="0"/>
          </a:p>
        </p:txBody>
      </p:sp>
      <p:sp>
        <p:nvSpPr>
          <p:cNvPr id="10" name="Text 7"/>
          <p:cNvSpPr/>
          <p:nvPr/>
        </p:nvSpPr>
        <p:spPr>
          <a:xfrm>
            <a:off x="714375" y="1997013"/>
            <a:ext cx="1200150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1A202C"/>
                </a:solidFill>
              </a:rPr>
              <a:t>$7.99</a:t>
            </a:r>
            <a:endParaRPr lang="en-US" sz="1808" dirty="0"/>
          </a:p>
        </p:txBody>
      </p:sp>
      <p:sp>
        <p:nvSpPr>
          <p:cNvPr id="11" name="Text 8"/>
          <p:cNvSpPr/>
          <p:nvPr/>
        </p:nvSpPr>
        <p:spPr>
          <a:xfrm>
            <a:off x="714375" y="2382775"/>
            <a:ext cx="120015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718096"/>
                </a:solidFill>
              </a:rPr>
              <a:t>per month</a:t>
            </a:r>
            <a:endParaRPr lang="en-US" sz="727" dirty="0"/>
          </a:p>
        </p:txBody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718532"/>
            <a:ext cx="100013" cy="11857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885825" y="2697100"/>
            <a:ext cx="866012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2D3748"/>
                </a:solidFill>
              </a:rPr>
              <a:t>420+ Data Brokers</a:t>
            </a:r>
            <a:endParaRPr lang="en-US" sz="727" dirty="0"/>
          </a:p>
        </p:txBody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2965689"/>
            <a:ext cx="100013" cy="11857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885825" y="2944257"/>
            <a:ext cx="955337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2D3748"/>
                </a:solidFill>
              </a:rPr>
              <a:t>Automated Removal</a:t>
            </a:r>
            <a:endParaRPr lang="en-US" sz="727" dirty="0"/>
          </a:p>
        </p:txBody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3212846"/>
            <a:ext cx="100013" cy="11857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885825" y="3191415"/>
            <a:ext cx="957123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2D3748"/>
                </a:solidFill>
              </a:rPr>
              <a:t>Progress Dashboard</a:t>
            </a:r>
            <a:endParaRPr lang="en-US" sz="727" dirty="0"/>
          </a:p>
        </p:txBody>
      </p:sp>
      <p:sp>
        <p:nvSpPr>
          <p:cNvPr id="18" name="Shape 12"/>
          <p:cNvSpPr/>
          <p:nvPr/>
        </p:nvSpPr>
        <p:spPr>
          <a:xfrm>
            <a:off x="2200275" y="1318357"/>
            <a:ext cx="1485900" cy="339651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9" name="Shape 13"/>
          <p:cNvSpPr/>
          <p:nvPr/>
        </p:nvSpPr>
        <p:spPr>
          <a:xfrm>
            <a:off x="2200275" y="1318357"/>
            <a:ext cx="1485900" cy="42863"/>
          </a:xfrm>
          <a:prstGeom prst="rect">
            <a:avLst/>
          </a:prstGeom>
          <a:solidFill>
            <a:srgbClr val="00BFA5"/>
          </a:solidFill>
          <a:ln/>
        </p:spPr>
      </p:sp>
      <p:sp>
        <p:nvSpPr>
          <p:cNvPr id="20" name="Text 14"/>
          <p:cNvSpPr/>
          <p:nvPr/>
        </p:nvSpPr>
        <p:spPr>
          <a:xfrm>
            <a:off x="2343150" y="1532669"/>
            <a:ext cx="1200150" cy="3571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4A5568"/>
                </a:solidFill>
              </a:rPr>
              <a:t>Unlimited</a:t>
            </a:r>
            <a:endParaRPr lang="en-US" sz="987" dirty="0"/>
          </a:p>
        </p:txBody>
      </p:sp>
      <p:sp>
        <p:nvSpPr>
          <p:cNvPr id="21" name="Text 15"/>
          <p:cNvSpPr/>
          <p:nvPr/>
        </p:nvSpPr>
        <p:spPr>
          <a:xfrm>
            <a:off x="2343150" y="1997013"/>
            <a:ext cx="1200150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1A202C"/>
                </a:solidFill>
              </a:rPr>
              <a:t>$14.99</a:t>
            </a:r>
            <a:endParaRPr lang="en-US" sz="1808" dirty="0"/>
          </a:p>
        </p:txBody>
      </p:sp>
      <p:sp>
        <p:nvSpPr>
          <p:cNvPr id="22" name="Text 16"/>
          <p:cNvSpPr/>
          <p:nvPr/>
        </p:nvSpPr>
        <p:spPr>
          <a:xfrm>
            <a:off x="2343150" y="2382775"/>
            <a:ext cx="120015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718096"/>
                </a:solidFill>
              </a:rPr>
              <a:t>per month</a:t>
            </a:r>
            <a:endParaRPr lang="en-US" sz="727" dirty="0"/>
          </a:p>
        </p:txBody>
      </p:sp>
      <p:pic>
        <p:nvPicPr>
          <p:cNvPr id="2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150" y="2718532"/>
            <a:ext cx="100013" cy="258570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2514600" y="2697100"/>
            <a:ext cx="1028700" cy="2800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683" b="1" dirty="0">
                <a:solidFill>
                  <a:srgbClr val="2D3748"/>
                </a:solidFill>
              </a:rPr>
              <a:t>Everything in Standard</a:t>
            </a:r>
            <a:endParaRPr lang="en-US" sz="683" dirty="0"/>
          </a:p>
        </p:txBody>
      </p:sp>
      <p:pic>
        <p:nvPicPr>
          <p:cNvPr id="2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3150" y="3105690"/>
            <a:ext cx="100013" cy="258570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2514600" y="3084258"/>
            <a:ext cx="1028700" cy="2800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2D3748"/>
                </a:solidFill>
              </a:rPr>
              <a:t>2,000+ Additional Sites</a:t>
            </a:r>
            <a:endParaRPr lang="en-US" sz="727" dirty="0"/>
          </a:p>
        </p:txBody>
      </p:sp>
      <p:pic>
        <p:nvPicPr>
          <p:cNvPr id="2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3150" y="3492847"/>
            <a:ext cx="100013" cy="258570"/>
          </a:xfrm>
          <a:prstGeom prst="rect">
            <a:avLst/>
          </a:prstGeom>
        </p:spPr>
      </p:pic>
      <p:sp>
        <p:nvSpPr>
          <p:cNvPr id="28" name="Text 19"/>
          <p:cNvSpPr/>
          <p:nvPr/>
        </p:nvSpPr>
        <p:spPr>
          <a:xfrm>
            <a:off x="2514600" y="3471416"/>
            <a:ext cx="1028700" cy="2800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2D3748"/>
                </a:solidFill>
              </a:rPr>
              <a:t>Custom Removal Requests</a:t>
            </a:r>
            <a:endParaRPr lang="en-US" sz="727" dirty="0"/>
          </a:p>
        </p:txBody>
      </p:sp>
      <p:pic>
        <p:nvPicPr>
          <p:cNvPr id="2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3150" y="3880005"/>
            <a:ext cx="100013" cy="118570"/>
          </a:xfrm>
          <a:prstGeom prst="rect">
            <a:avLst/>
          </a:prstGeom>
        </p:spPr>
      </p:pic>
      <p:sp>
        <p:nvSpPr>
          <p:cNvPr id="30" name="Text 20"/>
          <p:cNvSpPr/>
          <p:nvPr/>
        </p:nvSpPr>
        <p:spPr>
          <a:xfrm>
            <a:off x="2514600" y="3858574"/>
            <a:ext cx="916130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2D3748"/>
                </a:solidFill>
              </a:rPr>
              <a:t>Live Phone Support</a:t>
            </a:r>
            <a:endParaRPr lang="en-US" sz="727" dirty="0"/>
          </a:p>
        </p:txBody>
      </p:sp>
      <p:sp>
        <p:nvSpPr>
          <p:cNvPr id="31" name="Shape 21"/>
          <p:cNvSpPr/>
          <p:nvPr/>
        </p:nvSpPr>
        <p:spPr>
          <a:xfrm>
            <a:off x="3829050" y="1318357"/>
            <a:ext cx="1485900" cy="339651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2" name="Shape 22"/>
          <p:cNvSpPr/>
          <p:nvPr/>
        </p:nvSpPr>
        <p:spPr>
          <a:xfrm>
            <a:off x="3829050" y="1318357"/>
            <a:ext cx="1485900" cy="42863"/>
          </a:xfrm>
          <a:prstGeom prst="rect">
            <a:avLst/>
          </a:prstGeom>
          <a:solidFill>
            <a:srgbClr val="CBD5E0"/>
          </a:solidFill>
          <a:ln/>
        </p:spPr>
      </p:sp>
      <p:sp>
        <p:nvSpPr>
          <p:cNvPr id="33" name="Text 23"/>
          <p:cNvSpPr/>
          <p:nvPr/>
        </p:nvSpPr>
        <p:spPr>
          <a:xfrm>
            <a:off x="3971925" y="1532669"/>
            <a:ext cx="1200150" cy="3571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4A5568"/>
                </a:solidFill>
              </a:rPr>
              <a:t>Family</a:t>
            </a:r>
            <a:endParaRPr lang="en-US" sz="987" dirty="0"/>
          </a:p>
        </p:txBody>
      </p:sp>
      <p:sp>
        <p:nvSpPr>
          <p:cNvPr id="34" name="Text 24"/>
          <p:cNvSpPr/>
          <p:nvPr/>
        </p:nvSpPr>
        <p:spPr>
          <a:xfrm>
            <a:off x="3971925" y="1997013"/>
            <a:ext cx="1200150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1A202C"/>
                </a:solidFill>
              </a:rPr>
              <a:t>$15.99</a:t>
            </a:r>
            <a:endParaRPr lang="en-US" sz="1808" dirty="0"/>
          </a:p>
        </p:txBody>
      </p:sp>
      <p:sp>
        <p:nvSpPr>
          <p:cNvPr id="35" name="Text 25"/>
          <p:cNvSpPr/>
          <p:nvPr/>
        </p:nvSpPr>
        <p:spPr>
          <a:xfrm>
            <a:off x="3971925" y="2382775"/>
            <a:ext cx="120015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718096"/>
                </a:solidFill>
              </a:rPr>
              <a:t>per month</a:t>
            </a:r>
            <a:endParaRPr lang="en-US" sz="727" dirty="0"/>
          </a:p>
        </p:txBody>
      </p:sp>
      <p:pic>
        <p:nvPicPr>
          <p:cNvPr id="3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1925" y="2718532"/>
            <a:ext cx="100013" cy="118570"/>
          </a:xfrm>
          <a:prstGeom prst="rect">
            <a:avLst/>
          </a:prstGeom>
        </p:spPr>
      </p:pic>
      <p:sp>
        <p:nvSpPr>
          <p:cNvPr id="37" name="Text 26"/>
          <p:cNvSpPr/>
          <p:nvPr/>
        </p:nvSpPr>
        <p:spPr>
          <a:xfrm>
            <a:off x="4143375" y="2697100"/>
            <a:ext cx="848627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683" b="1" dirty="0">
                <a:solidFill>
                  <a:srgbClr val="2D3748"/>
                </a:solidFill>
              </a:rPr>
              <a:t>Up to 5 Members</a:t>
            </a:r>
            <a:endParaRPr lang="en-US" sz="683" dirty="0"/>
          </a:p>
        </p:txBody>
      </p:sp>
      <p:pic>
        <p:nvPicPr>
          <p:cNvPr id="3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1925" y="2965689"/>
            <a:ext cx="100013" cy="118570"/>
          </a:xfrm>
          <a:prstGeom prst="rect">
            <a:avLst/>
          </a:prstGeom>
        </p:spPr>
      </p:pic>
      <p:sp>
        <p:nvSpPr>
          <p:cNvPr id="39" name="Text 27"/>
          <p:cNvSpPr/>
          <p:nvPr/>
        </p:nvSpPr>
        <p:spPr>
          <a:xfrm>
            <a:off x="4143375" y="2944257"/>
            <a:ext cx="866012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2D3748"/>
                </a:solidFill>
              </a:rPr>
              <a:t>420+ Data Brokers</a:t>
            </a:r>
            <a:endParaRPr lang="en-US" sz="727" dirty="0"/>
          </a:p>
        </p:txBody>
      </p:sp>
      <p:pic>
        <p:nvPicPr>
          <p:cNvPr id="40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1925" y="3212846"/>
            <a:ext cx="100013" cy="118570"/>
          </a:xfrm>
          <a:prstGeom prst="rect">
            <a:avLst/>
          </a:prstGeom>
        </p:spPr>
      </p:pic>
      <p:sp>
        <p:nvSpPr>
          <p:cNvPr id="41" name="Text 28"/>
          <p:cNvSpPr/>
          <p:nvPr/>
        </p:nvSpPr>
        <p:spPr>
          <a:xfrm>
            <a:off x="4143375" y="3191415"/>
            <a:ext cx="960639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2D3748"/>
                </a:solidFill>
              </a:rPr>
              <a:t>Family Management</a:t>
            </a:r>
            <a:endParaRPr lang="en-US" sz="727" dirty="0"/>
          </a:p>
        </p:txBody>
      </p:sp>
      <p:sp>
        <p:nvSpPr>
          <p:cNvPr id="42" name="Shape 29"/>
          <p:cNvSpPr/>
          <p:nvPr/>
        </p:nvSpPr>
        <p:spPr>
          <a:xfrm>
            <a:off x="5457825" y="1318357"/>
            <a:ext cx="1485900" cy="339651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3" name="Shape 30"/>
          <p:cNvSpPr/>
          <p:nvPr/>
        </p:nvSpPr>
        <p:spPr>
          <a:xfrm>
            <a:off x="5457825" y="1318357"/>
            <a:ext cx="1485900" cy="42863"/>
          </a:xfrm>
          <a:prstGeom prst="rect">
            <a:avLst/>
          </a:prstGeom>
          <a:solidFill>
            <a:srgbClr val="00BFA5"/>
          </a:solidFill>
          <a:ln/>
        </p:spPr>
      </p:sp>
      <p:sp>
        <p:nvSpPr>
          <p:cNvPr id="44" name="Text 31"/>
          <p:cNvSpPr/>
          <p:nvPr/>
        </p:nvSpPr>
        <p:spPr>
          <a:xfrm>
            <a:off x="5600700" y="1532669"/>
            <a:ext cx="1200150" cy="3571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4A5568"/>
                </a:solidFill>
              </a:rPr>
              <a:t>Family Unlimited</a:t>
            </a:r>
            <a:endParaRPr lang="en-US" sz="987" dirty="0"/>
          </a:p>
        </p:txBody>
      </p:sp>
      <p:sp>
        <p:nvSpPr>
          <p:cNvPr id="45" name="Text 32"/>
          <p:cNvSpPr/>
          <p:nvPr/>
        </p:nvSpPr>
        <p:spPr>
          <a:xfrm>
            <a:off x="5600700" y="1997013"/>
            <a:ext cx="1200150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1A202C"/>
                </a:solidFill>
              </a:rPr>
              <a:t>$22.99</a:t>
            </a:r>
            <a:endParaRPr lang="en-US" sz="1808" dirty="0"/>
          </a:p>
        </p:txBody>
      </p:sp>
      <p:sp>
        <p:nvSpPr>
          <p:cNvPr id="46" name="Text 33"/>
          <p:cNvSpPr/>
          <p:nvPr/>
        </p:nvSpPr>
        <p:spPr>
          <a:xfrm>
            <a:off x="5600700" y="2382775"/>
            <a:ext cx="120015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718096"/>
                </a:solidFill>
              </a:rPr>
              <a:t>per month</a:t>
            </a:r>
            <a:endParaRPr lang="en-US" sz="727" dirty="0"/>
          </a:p>
        </p:txBody>
      </p:sp>
      <p:pic>
        <p:nvPicPr>
          <p:cNvPr id="47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0700" y="2718532"/>
            <a:ext cx="100013" cy="118570"/>
          </a:xfrm>
          <a:prstGeom prst="rect">
            <a:avLst/>
          </a:prstGeom>
        </p:spPr>
      </p:pic>
      <p:sp>
        <p:nvSpPr>
          <p:cNvPr id="48" name="Text 34"/>
          <p:cNvSpPr/>
          <p:nvPr/>
        </p:nvSpPr>
        <p:spPr>
          <a:xfrm>
            <a:off x="5772150" y="2697100"/>
            <a:ext cx="848627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683" b="1" dirty="0">
                <a:solidFill>
                  <a:srgbClr val="2D3748"/>
                </a:solidFill>
              </a:rPr>
              <a:t>Up to 5 Members</a:t>
            </a:r>
            <a:endParaRPr lang="en-US" sz="683" dirty="0"/>
          </a:p>
        </p:txBody>
      </p:sp>
      <p:pic>
        <p:nvPicPr>
          <p:cNvPr id="49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00700" y="2965689"/>
            <a:ext cx="100013" cy="258570"/>
          </a:xfrm>
          <a:prstGeom prst="rect">
            <a:avLst/>
          </a:prstGeom>
        </p:spPr>
      </p:pic>
      <p:sp>
        <p:nvSpPr>
          <p:cNvPr id="50" name="Text 35"/>
          <p:cNvSpPr/>
          <p:nvPr/>
        </p:nvSpPr>
        <p:spPr>
          <a:xfrm>
            <a:off x="5772150" y="2944257"/>
            <a:ext cx="1028700" cy="2800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2D3748"/>
                </a:solidFill>
              </a:rPr>
              <a:t>2,000+ Additional Sites</a:t>
            </a:r>
            <a:endParaRPr lang="en-US" sz="727" dirty="0"/>
          </a:p>
        </p:txBody>
      </p:sp>
      <p:pic>
        <p:nvPicPr>
          <p:cNvPr id="51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00700" y="3352847"/>
            <a:ext cx="100013" cy="118570"/>
          </a:xfrm>
          <a:prstGeom prst="rect">
            <a:avLst/>
          </a:prstGeom>
        </p:spPr>
      </p:pic>
      <p:sp>
        <p:nvSpPr>
          <p:cNvPr id="52" name="Text 36"/>
          <p:cNvSpPr/>
          <p:nvPr/>
        </p:nvSpPr>
        <p:spPr>
          <a:xfrm>
            <a:off x="5772150" y="3331415"/>
            <a:ext cx="840311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2D3748"/>
                </a:solidFill>
              </a:rPr>
              <a:t>Custom Removals</a:t>
            </a:r>
            <a:endParaRPr lang="en-US" sz="727" dirty="0"/>
          </a:p>
        </p:txBody>
      </p:sp>
      <p:sp>
        <p:nvSpPr>
          <p:cNvPr id="53" name="Shape 37"/>
          <p:cNvSpPr/>
          <p:nvPr/>
        </p:nvSpPr>
        <p:spPr>
          <a:xfrm>
            <a:off x="7086600" y="1318357"/>
            <a:ext cx="1485900" cy="3396518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4" name="Shape 38"/>
          <p:cNvSpPr/>
          <p:nvPr/>
        </p:nvSpPr>
        <p:spPr>
          <a:xfrm>
            <a:off x="7086600" y="1318357"/>
            <a:ext cx="1485900" cy="42863"/>
          </a:xfrm>
          <a:prstGeom prst="rect">
            <a:avLst/>
          </a:prstGeom>
          <a:solidFill>
            <a:srgbClr val="CBD5E0"/>
          </a:solidFill>
          <a:ln/>
        </p:spPr>
      </p:sp>
      <p:sp>
        <p:nvSpPr>
          <p:cNvPr id="55" name="Text 39"/>
          <p:cNvSpPr/>
          <p:nvPr/>
        </p:nvSpPr>
        <p:spPr>
          <a:xfrm>
            <a:off x="7229475" y="1532669"/>
            <a:ext cx="1200150" cy="3571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4A5568"/>
                </a:solidFill>
              </a:rPr>
              <a:t>Protect</a:t>
            </a:r>
            <a:endParaRPr lang="en-US" sz="987" dirty="0"/>
          </a:p>
        </p:txBody>
      </p:sp>
      <p:sp>
        <p:nvSpPr>
          <p:cNvPr id="56" name="Text 40"/>
          <p:cNvSpPr/>
          <p:nvPr/>
        </p:nvSpPr>
        <p:spPr>
          <a:xfrm>
            <a:off x="7229475" y="1997013"/>
            <a:ext cx="1200150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1A202C"/>
                </a:solidFill>
              </a:rPr>
              <a:t>$20.74</a:t>
            </a:r>
            <a:endParaRPr lang="en-US" sz="1808" dirty="0"/>
          </a:p>
        </p:txBody>
      </p:sp>
      <p:sp>
        <p:nvSpPr>
          <p:cNvPr id="57" name="Text 41"/>
          <p:cNvSpPr/>
          <p:nvPr/>
        </p:nvSpPr>
        <p:spPr>
          <a:xfrm>
            <a:off x="7229475" y="2382775"/>
            <a:ext cx="120015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718096"/>
                </a:solidFill>
              </a:rPr>
              <a:t>per month</a:t>
            </a:r>
            <a:endParaRPr lang="en-US" sz="727" dirty="0"/>
          </a:p>
        </p:txBody>
      </p:sp>
      <p:pic>
        <p:nvPicPr>
          <p:cNvPr id="58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29475" y="2718532"/>
            <a:ext cx="100013" cy="258570"/>
          </a:xfrm>
          <a:prstGeom prst="rect">
            <a:avLst/>
          </a:prstGeom>
        </p:spPr>
      </p:pic>
      <p:sp>
        <p:nvSpPr>
          <p:cNvPr id="59" name="Text 42"/>
          <p:cNvSpPr/>
          <p:nvPr/>
        </p:nvSpPr>
        <p:spPr>
          <a:xfrm>
            <a:off x="7400925" y="2697100"/>
            <a:ext cx="1028700" cy="2800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683" b="1" dirty="0">
                <a:solidFill>
                  <a:srgbClr val="2D3748"/>
                </a:solidFill>
              </a:rPr>
              <a:t>Data Removal + ID Theft Protection</a:t>
            </a:r>
            <a:endParaRPr lang="en-US" sz="683" dirty="0"/>
          </a:p>
        </p:txBody>
      </p:sp>
      <p:pic>
        <p:nvPicPr>
          <p:cNvPr id="60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29475" y="3105690"/>
            <a:ext cx="100013" cy="118570"/>
          </a:xfrm>
          <a:prstGeom prst="rect">
            <a:avLst/>
          </a:prstGeom>
        </p:spPr>
      </p:pic>
      <p:sp>
        <p:nvSpPr>
          <p:cNvPr id="61" name="Text 43"/>
          <p:cNvSpPr/>
          <p:nvPr/>
        </p:nvSpPr>
        <p:spPr>
          <a:xfrm>
            <a:off x="7400925" y="3084258"/>
            <a:ext cx="1010645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2D3748"/>
                </a:solidFill>
              </a:rPr>
              <a:t>Dark Web Monitoring</a:t>
            </a:r>
            <a:endParaRPr lang="en-US" sz="727" dirty="0"/>
          </a:p>
        </p:txBody>
      </p:sp>
      <p:pic>
        <p:nvPicPr>
          <p:cNvPr id="62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29475" y="3352847"/>
            <a:ext cx="100013" cy="118570"/>
          </a:xfrm>
          <a:prstGeom prst="rect">
            <a:avLst/>
          </a:prstGeom>
        </p:spPr>
      </p:pic>
      <p:sp>
        <p:nvSpPr>
          <p:cNvPr id="63" name="Text 44"/>
          <p:cNvSpPr/>
          <p:nvPr/>
        </p:nvSpPr>
        <p:spPr>
          <a:xfrm>
            <a:off x="7400925" y="3331415"/>
            <a:ext cx="698190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2D3748"/>
                </a:solidFill>
              </a:rPr>
              <a:t>$1M Insurance</a:t>
            </a:r>
            <a:endParaRPr lang="en-US" sz="7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36159"/>
            <a:ext cx="411480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2" kern="0" dirty="0">
                <a:solidFill>
                  <a:srgbClr val="00BFA5"/>
                </a:solidFill>
              </a:rPr>
              <a:t>The Security Scanner</a:t>
            </a:r>
            <a:endParaRPr lang="en-US" sz="784" dirty="0"/>
          </a:p>
        </p:txBody>
      </p:sp>
      <p:sp>
        <p:nvSpPr>
          <p:cNvPr id="4" name="Text 1"/>
          <p:cNvSpPr/>
          <p:nvPr/>
        </p:nvSpPr>
        <p:spPr>
          <a:xfrm>
            <a:off x="571500" y="734411"/>
            <a:ext cx="4114800" cy="11315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36" b="1" dirty="0">
                <a:solidFill>
                  <a:srgbClr val="1A202C"/>
                </a:solidFill>
              </a:rPr>
              <a:t>Pentester.com: Find Vulnerabilities Before Attackers Do</a:t>
            </a:r>
            <a:endParaRPr lang="en-US" sz="2436" dirty="0"/>
          </a:p>
        </p:txBody>
      </p:sp>
      <p:sp>
        <p:nvSpPr>
          <p:cNvPr id="5" name="Text 2"/>
          <p:cNvSpPr/>
          <p:nvPr/>
        </p:nvSpPr>
        <p:spPr>
          <a:xfrm>
            <a:off x="571500" y="2080227"/>
            <a:ext cx="4114800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4A5568"/>
                </a:solidFill>
              </a:rPr>
              <a:t>Scans your website and digital footprint for security vulnerabilities and data breaches using AI-powered technology and red team expertise.</a:t>
            </a:r>
            <a:endParaRPr lang="en-US" sz="10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917831"/>
            <a:ext cx="128588" cy="12858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07244" y="2894614"/>
            <a:ext cx="246015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2D3748"/>
                </a:solidFill>
              </a:rPr>
              <a:t>9,000+ to 39,000+</a:t>
            </a:r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2D3748"/>
                </a:solidFill>
              </a:rPr>
              <a:t> security tests per scan</a:t>
            </a:r>
            <a:endParaRPr lang="en-US" sz="885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150003"/>
            <a:ext cx="128588" cy="12858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807244" y="3126786"/>
            <a:ext cx="275321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2D3748"/>
                </a:solidFill>
              </a:rPr>
              <a:t>Dark Web Monitoring</a:t>
            </a:r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2D3748"/>
                </a:solidFill>
              </a:rPr>
              <a:t> of 140+ billion records</a:t>
            </a:r>
            <a:endParaRPr lang="en-US" sz="885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382175"/>
            <a:ext cx="128588" cy="12858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07244" y="3358958"/>
            <a:ext cx="330691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2D3748"/>
                </a:solidFill>
              </a:rPr>
              <a:t>Industry-Specific Reports</a:t>
            </a:r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2D3748"/>
                </a:solidFill>
              </a:rPr>
              <a:t> (Healthcare, Legal, Finance)</a:t>
            </a:r>
            <a:endParaRPr lang="en-US" sz="885" dirty="0"/>
          </a:p>
        </p:txBody>
      </p:sp>
      <p:pic>
        <p:nvPicPr>
          <p:cNvPr id="1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3614347"/>
            <a:ext cx="128588" cy="128588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807244" y="3591130"/>
            <a:ext cx="238866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2D3748"/>
                </a:solidFill>
              </a:rPr>
              <a:t>Free to Try</a:t>
            </a:r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2D3748"/>
                </a:solidFill>
              </a:rPr>
              <a:t> with no credit card required</a:t>
            </a:r>
            <a:endParaRPr lang="en-US" sz="885" dirty="0"/>
          </a:p>
        </p:txBody>
      </p:sp>
      <p:sp>
        <p:nvSpPr>
          <p:cNvPr id="14" name="Shape 7"/>
          <p:cNvSpPr/>
          <p:nvPr/>
        </p:nvSpPr>
        <p:spPr>
          <a:xfrm>
            <a:off x="571500" y="3937602"/>
            <a:ext cx="4114800" cy="76973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5" name="Shape 8"/>
          <p:cNvSpPr/>
          <p:nvPr/>
        </p:nvSpPr>
        <p:spPr>
          <a:xfrm>
            <a:off x="571500" y="3937602"/>
            <a:ext cx="35719" cy="769739"/>
          </a:xfrm>
          <a:prstGeom prst="rect">
            <a:avLst/>
          </a:prstGeom>
          <a:solidFill>
            <a:srgbClr val="00BFA5"/>
          </a:solidFill>
          <a:ln/>
        </p:spPr>
      </p:sp>
      <p:sp>
        <p:nvSpPr>
          <p:cNvPr id="16" name="Text 9"/>
          <p:cNvSpPr/>
          <p:nvPr/>
        </p:nvSpPr>
        <p:spPr>
          <a:xfrm>
            <a:off x="685800" y="4051902"/>
            <a:ext cx="388620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202C"/>
                </a:solidFill>
              </a:rPr>
              <a:t>Best For</a:t>
            </a:r>
            <a:endParaRPr lang="en-US" sz="784" dirty="0"/>
          </a:p>
        </p:txBody>
      </p:sp>
      <p:sp>
        <p:nvSpPr>
          <p:cNvPr id="17" name="Text 10"/>
          <p:cNvSpPr/>
          <p:nvPr/>
        </p:nvSpPr>
        <p:spPr>
          <a:xfrm>
            <a:off x="685800" y="4242997"/>
            <a:ext cx="3886200" cy="3500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4A5568"/>
                </a:solidFill>
              </a:rPr>
              <a:t>Small business owners and professionals who need ongoing security monitoring and compliance assurance.</a:t>
            </a:r>
            <a:endParaRPr lang="en-US" sz="942" dirty="0"/>
          </a:p>
        </p:txBody>
      </p:sp>
      <p:sp>
        <p:nvSpPr>
          <p:cNvPr id="18" name="Shape 11"/>
          <p:cNvSpPr/>
          <p:nvPr/>
        </p:nvSpPr>
        <p:spPr>
          <a:xfrm>
            <a:off x="4972050" y="857250"/>
            <a:ext cx="3600450" cy="3429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9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350" y="1291093"/>
            <a:ext cx="3371850" cy="25612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784" b="1" spc="2" kern="0" dirty="0">
                <a:solidFill>
                  <a:srgbClr val="00BFA5"/>
                </a:solidFill>
              </a:rPr>
              <a:t>Pricing Plans</a:t>
            </a:r>
            <a:endParaRPr lang="en-US" sz="784" dirty="0"/>
          </a:p>
        </p:txBody>
      </p:sp>
      <p:sp>
        <p:nvSpPr>
          <p:cNvPr id="4" name="Text 1"/>
          <p:cNvSpPr/>
          <p:nvPr/>
        </p:nvSpPr>
        <p:spPr>
          <a:xfrm>
            <a:off x="571500" y="726877"/>
            <a:ext cx="8001000" cy="3771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3000"/>
              </a:lnSpc>
              <a:buNone/>
            </a:pPr>
            <a:r>
              <a:rPr lang="en-US" sz="2436" b="1" dirty="0">
                <a:solidFill>
                  <a:srgbClr val="1A202C"/>
                </a:solidFill>
              </a:rPr>
              <a:t>Pentester.com Plans: Scaled for Your Needs</a:t>
            </a:r>
            <a:endParaRPr lang="en-US" sz="2436" dirty="0"/>
          </a:p>
        </p:txBody>
      </p:sp>
      <p:sp>
        <p:nvSpPr>
          <p:cNvPr id="5" name="Shape 2"/>
          <p:cNvSpPr/>
          <p:nvPr/>
        </p:nvSpPr>
        <p:spPr>
          <a:xfrm>
            <a:off x="571500" y="1461232"/>
            <a:ext cx="2571750" cy="280358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3"/>
          <p:cNvSpPr/>
          <p:nvPr/>
        </p:nvSpPr>
        <p:spPr>
          <a:xfrm>
            <a:off x="571500" y="1461232"/>
            <a:ext cx="2571750" cy="57150"/>
          </a:xfrm>
          <a:prstGeom prst="rect">
            <a:avLst/>
          </a:prstGeom>
          <a:solidFill>
            <a:srgbClr val="1A202C"/>
          </a:solidFill>
          <a:ln/>
        </p:spPr>
      </p:sp>
      <p:sp>
        <p:nvSpPr>
          <p:cNvPr id="7" name="Text 4"/>
          <p:cNvSpPr/>
          <p:nvPr/>
        </p:nvSpPr>
        <p:spPr>
          <a:xfrm>
            <a:off x="714375" y="1604107"/>
            <a:ext cx="228600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1A202C"/>
                </a:solidFill>
              </a:rPr>
              <a:t>Personal</a:t>
            </a:r>
            <a:endParaRPr lang="en-US" sz="1193" dirty="0"/>
          </a:p>
        </p:txBody>
      </p:sp>
      <p:sp>
        <p:nvSpPr>
          <p:cNvPr id="8" name="Text 5"/>
          <p:cNvSpPr/>
          <p:nvPr/>
        </p:nvSpPr>
        <p:spPr>
          <a:xfrm>
            <a:off x="714375" y="1923790"/>
            <a:ext cx="2286000" cy="4000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862" b="1" dirty="0">
                <a:solidFill>
                  <a:srgbClr val="1A202C"/>
                </a:solidFill>
              </a:rPr>
              <a:t>$19</a:t>
            </a:r>
            <a:endParaRPr lang="en-US" sz="2862" dirty="0"/>
          </a:p>
        </p:txBody>
      </p:sp>
      <p:sp>
        <p:nvSpPr>
          <p:cNvPr id="9" name="Text 6"/>
          <p:cNvSpPr/>
          <p:nvPr/>
        </p:nvSpPr>
        <p:spPr>
          <a:xfrm>
            <a:off x="714375" y="2380990"/>
            <a:ext cx="228600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718096"/>
                </a:solidFill>
              </a:rPr>
              <a:t>per month</a:t>
            </a:r>
            <a:endParaRPr lang="en-US" sz="942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741749"/>
            <a:ext cx="114300" cy="11430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914400" y="2727461"/>
            <a:ext cx="1265309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Individual data removal</a:t>
            </a:r>
            <a:endParaRPr lang="en-US" sz="834" dirty="0"/>
          </a:p>
        </p:txBody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2987483"/>
            <a:ext cx="114300" cy="11430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14400" y="2973195"/>
            <a:ext cx="1243375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Basic security scanning</a:t>
            </a:r>
            <a:endParaRPr lang="en-US" sz="834" dirty="0"/>
          </a:p>
        </p:txBody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3233217"/>
            <a:ext cx="114300" cy="11430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14400" y="3218929"/>
            <a:ext cx="1144032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Dark web monitoring</a:t>
            </a:r>
            <a:endParaRPr lang="en-US" sz="834" dirty="0"/>
          </a:p>
        </p:txBody>
      </p:sp>
      <p:sp>
        <p:nvSpPr>
          <p:cNvPr id="16" name="Shape 10"/>
          <p:cNvSpPr/>
          <p:nvPr/>
        </p:nvSpPr>
        <p:spPr>
          <a:xfrm>
            <a:off x="3286125" y="1461232"/>
            <a:ext cx="2571750" cy="2803587"/>
          </a:xfrm>
          <a:prstGeom prst="rect">
            <a:avLst/>
          </a:prstGeom>
          <a:solidFill>
            <a:srgbClr val="1A202C"/>
          </a:solidFill>
          <a:ln/>
        </p:spPr>
      </p:sp>
      <p:sp>
        <p:nvSpPr>
          <p:cNvPr id="17" name="Shape 11"/>
          <p:cNvSpPr/>
          <p:nvPr/>
        </p:nvSpPr>
        <p:spPr>
          <a:xfrm>
            <a:off x="3286125" y="1461232"/>
            <a:ext cx="2571750" cy="57150"/>
          </a:xfrm>
          <a:prstGeom prst="rect">
            <a:avLst/>
          </a:prstGeom>
          <a:solidFill>
            <a:srgbClr val="00BFA5"/>
          </a:solidFill>
          <a:ln/>
        </p:spPr>
      </p:sp>
      <p:sp>
        <p:nvSpPr>
          <p:cNvPr id="18" name="Text 12"/>
          <p:cNvSpPr/>
          <p:nvPr/>
        </p:nvSpPr>
        <p:spPr>
          <a:xfrm>
            <a:off x="3429000" y="1604107"/>
            <a:ext cx="228600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00BFA5"/>
                </a:solidFill>
              </a:rPr>
              <a:t>Small Business</a:t>
            </a:r>
            <a:endParaRPr lang="en-US" sz="1193" dirty="0"/>
          </a:p>
        </p:txBody>
      </p:sp>
      <p:sp>
        <p:nvSpPr>
          <p:cNvPr id="19" name="Text 13"/>
          <p:cNvSpPr/>
          <p:nvPr/>
        </p:nvSpPr>
        <p:spPr>
          <a:xfrm>
            <a:off x="3429000" y="1923790"/>
            <a:ext cx="2286000" cy="4000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862" b="1" dirty="0">
                <a:solidFill>
                  <a:srgbClr val="FFFFFF"/>
                </a:solidFill>
              </a:rPr>
              <a:t>$49</a:t>
            </a:r>
            <a:endParaRPr lang="en-US" sz="2862" dirty="0"/>
          </a:p>
        </p:txBody>
      </p:sp>
      <p:sp>
        <p:nvSpPr>
          <p:cNvPr id="20" name="Text 14"/>
          <p:cNvSpPr/>
          <p:nvPr/>
        </p:nvSpPr>
        <p:spPr>
          <a:xfrm>
            <a:off x="3429000" y="2380990"/>
            <a:ext cx="228600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A0AEC0"/>
                </a:solidFill>
              </a:rPr>
              <a:t>per month</a:t>
            </a:r>
            <a:endParaRPr lang="en-US" sz="942" dirty="0"/>
          </a:p>
        </p:txBody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2741749"/>
            <a:ext cx="114300" cy="11430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3629025" y="2727461"/>
            <a:ext cx="1281326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E2E8F0"/>
                </a:solidFill>
              </a:rPr>
              <a:t>Website security testing</a:t>
            </a:r>
            <a:endParaRPr lang="en-US" sz="834" dirty="0"/>
          </a:p>
        </p:txBody>
      </p:sp>
      <p:pic>
        <p:nvPicPr>
          <p:cNvPr id="23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2987483"/>
            <a:ext cx="114300" cy="114300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3629025" y="2973195"/>
            <a:ext cx="1905037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E2E8F0"/>
                </a:solidFill>
              </a:rPr>
              <a:t>Employee &amp; executive data removal</a:t>
            </a:r>
            <a:endParaRPr lang="en-US" sz="834" dirty="0"/>
          </a:p>
        </p:txBody>
      </p:sp>
      <p:pic>
        <p:nvPicPr>
          <p:cNvPr id="2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3233217"/>
            <a:ext cx="114300" cy="114300"/>
          </a:xfrm>
          <a:prstGeom prst="rect">
            <a:avLst/>
          </a:prstGeom>
        </p:spPr>
      </p:pic>
      <p:sp>
        <p:nvSpPr>
          <p:cNvPr id="26" name="Text 17"/>
          <p:cNvSpPr/>
          <p:nvPr/>
        </p:nvSpPr>
        <p:spPr>
          <a:xfrm>
            <a:off x="3629025" y="3218929"/>
            <a:ext cx="996023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E2E8F0"/>
                </a:solidFill>
              </a:rPr>
              <a:t>Dedicated support</a:t>
            </a:r>
            <a:endParaRPr lang="en-US" sz="834" dirty="0"/>
          </a:p>
        </p:txBody>
      </p:sp>
      <p:pic>
        <p:nvPicPr>
          <p:cNvPr id="27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3478950"/>
            <a:ext cx="114300" cy="114300"/>
          </a:xfrm>
          <a:prstGeom prst="rect">
            <a:avLst/>
          </a:prstGeom>
        </p:spPr>
      </p:pic>
      <p:sp>
        <p:nvSpPr>
          <p:cNvPr id="28" name="Text 18"/>
          <p:cNvSpPr/>
          <p:nvPr/>
        </p:nvSpPr>
        <p:spPr>
          <a:xfrm>
            <a:off x="3629025" y="3464663"/>
            <a:ext cx="1276164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E2E8F0"/>
                </a:solidFill>
              </a:rPr>
              <a:t>AI-powered automation</a:t>
            </a:r>
            <a:endParaRPr lang="en-US" sz="834" dirty="0"/>
          </a:p>
        </p:txBody>
      </p:sp>
      <p:sp>
        <p:nvSpPr>
          <p:cNvPr id="29" name="Shape 19"/>
          <p:cNvSpPr/>
          <p:nvPr/>
        </p:nvSpPr>
        <p:spPr>
          <a:xfrm>
            <a:off x="6000750" y="1461232"/>
            <a:ext cx="2571750" cy="280358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0" name="Shape 20"/>
          <p:cNvSpPr/>
          <p:nvPr/>
        </p:nvSpPr>
        <p:spPr>
          <a:xfrm>
            <a:off x="6000750" y="1461232"/>
            <a:ext cx="2571750" cy="57150"/>
          </a:xfrm>
          <a:prstGeom prst="rect">
            <a:avLst/>
          </a:prstGeom>
          <a:solidFill>
            <a:srgbClr val="1A202C"/>
          </a:solidFill>
          <a:ln/>
        </p:spPr>
      </p:sp>
      <p:sp>
        <p:nvSpPr>
          <p:cNvPr id="31" name="Text 21"/>
          <p:cNvSpPr/>
          <p:nvPr/>
        </p:nvSpPr>
        <p:spPr>
          <a:xfrm>
            <a:off x="6143625" y="1604107"/>
            <a:ext cx="228600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1A202C"/>
                </a:solidFill>
              </a:rPr>
              <a:t>Pentester Elite</a:t>
            </a:r>
            <a:endParaRPr lang="en-US" sz="1193" dirty="0"/>
          </a:p>
        </p:txBody>
      </p:sp>
      <p:sp>
        <p:nvSpPr>
          <p:cNvPr id="32" name="Text 22"/>
          <p:cNvSpPr/>
          <p:nvPr/>
        </p:nvSpPr>
        <p:spPr>
          <a:xfrm>
            <a:off x="6143625" y="1923790"/>
            <a:ext cx="2286000" cy="4000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862" b="1" dirty="0">
                <a:solidFill>
                  <a:srgbClr val="1A202C"/>
                </a:solidFill>
              </a:rPr>
              <a:t>$899</a:t>
            </a:r>
            <a:endParaRPr lang="en-US" sz="2862" dirty="0"/>
          </a:p>
        </p:txBody>
      </p:sp>
      <p:sp>
        <p:nvSpPr>
          <p:cNvPr id="33" name="Text 23"/>
          <p:cNvSpPr/>
          <p:nvPr/>
        </p:nvSpPr>
        <p:spPr>
          <a:xfrm>
            <a:off x="6143625" y="2380990"/>
            <a:ext cx="228600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718096"/>
                </a:solidFill>
              </a:rPr>
              <a:t>per month</a:t>
            </a:r>
            <a:endParaRPr lang="en-US" sz="942" dirty="0"/>
          </a:p>
        </p:txBody>
      </p:sp>
      <p:pic>
        <p:nvPicPr>
          <p:cNvPr id="34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3625" y="2741749"/>
            <a:ext cx="114300" cy="114300"/>
          </a:xfrm>
          <a:prstGeom prst="rect">
            <a:avLst/>
          </a:prstGeom>
        </p:spPr>
      </p:pic>
      <p:sp>
        <p:nvSpPr>
          <p:cNvPr id="35" name="Text 24"/>
          <p:cNvSpPr/>
          <p:nvPr/>
        </p:nvSpPr>
        <p:spPr>
          <a:xfrm>
            <a:off x="6343650" y="2727461"/>
            <a:ext cx="1251245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Full penetration testing</a:t>
            </a:r>
            <a:endParaRPr lang="en-US" sz="834" dirty="0"/>
          </a:p>
        </p:txBody>
      </p:sp>
      <p:pic>
        <p:nvPicPr>
          <p:cNvPr id="36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3625" y="2987483"/>
            <a:ext cx="114300" cy="114300"/>
          </a:xfrm>
          <a:prstGeom prst="rect">
            <a:avLst/>
          </a:prstGeom>
        </p:spPr>
      </p:pic>
      <p:sp>
        <p:nvSpPr>
          <p:cNvPr id="37" name="Text 25"/>
          <p:cNvSpPr/>
          <p:nvPr/>
        </p:nvSpPr>
        <p:spPr>
          <a:xfrm>
            <a:off x="6343650" y="2973195"/>
            <a:ext cx="1093859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Annual assessments</a:t>
            </a:r>
            <a:endParaRPr lang="en-US" sz="834" dirty="0"/>
          </a:p>
        </p:txBody>
      </p:sp>
      <p:pic>
        <p:nvPicPr>
          <p:cNvPr id="3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3625" y="3233217"/>
            <a:ext cx="114300" cy="114300"/>
          </a:xfrm>
          <a:prstGeom prst="rect">
            <a:avLst/>
          </a:prstGeom>
        </p:spPr>
      </p:pic>
      <p:sp>
        <p:nvSpPr>
          <p:cNvPr id="39" name="Text 26"/>
          <p:cNvSpPr/>
          <p:nvPr/>
        </p:nvSpPr>
        <p:spPr>
          <a:xfrm>
            <a:off x="6343650" y="3218929"/>
            <a:ext cx="1280629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Monthly manual testing</a:t>
            </a:r>
            <a:endParaRPr lang="en-US" sz="834" dirty="0"/>
          </a:p>
        </p:txBody>
      </p:sp>
      <p:pic>
        <p:nvPicPr>
          <p:cNvPr id="4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3625" y="3478950"/>
            <a:ext cx="114300" cy="114300"/>
          </a:xfrm>
          <a:prstGeom prst="rect">
            <a:avLst/>
          </a:prstGeom>
        </p:spPr>
      </p:pic>
      <p:sp>
        <p:nvSpPr>
          <p:cNvPr id="41" name="Text 27"/>
          <p:cNvSpPr/>
          <p:nvPr/>
        </p:nvSpPr>
        <p:spPr>
          <a:xfrm>
            <a:off x="6343650" y="3464663"/>
            <a:ext cx="1307948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Industry-specific reports</a:t>
            </a:r>
            <a:endParaRPr lang="en-US" sz="834" dirty="0"/>
          </a:p>
        </p:txBody>
      </p:sp>
      <p:sp>
        <p:nvSpPr>
          <p:cNvPr id="42" name="Shape 28"/>
          <p:cNvSpPr/>
          <p:nvPr/>
        </p:nvSpPr>
        <p:spPr>
          <a:xfrm>
            <a:off x="571500" y="4407694"/>
            <a:ext cx="8001000" cy="521494"/>
          </a:xfrm>
          <a:prstGeom prst="rect">
            <a:avLst/>
          </a:prstGeom>
          <a:solidFill>
            <a:srgbClr val="E6FFFA"/>
          </a:solidFill>
          <a:ln/>
        </p:spPr>
      </p:sp>
      <p:sp>
        <p:nvSpPr>
          <p:cNvPr id="43" name="Shape 29"/>
          <p:cNvSpPr/>
          <p:nvPr/>
        </p:nvSpPr>
        <p:spPr>
          <a:xfrm>
            <a:off x="571500" y="4407694"/>
            <a:ext cx="35719" cy="521494"/>
          </a:xfrm>
          <a:prstGeom prst="rect">
            <a:avLst/>
          </a:prstGeom>
          <a:solidFill>
            <a:srgbClr val="00BFA5"/>
          </a:solidFill>
          <a:ln/>
        </p:spPr>
      </p:sp>
      <p:pic>
        <p:nvPicPr>
          <p:cNvPr id="4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375" y="4582716"/>
            <a:ext cx="192881" cy="171450"/>
          </a:xfrm>
          <a:prstGeom prst="rect">
            <a:avLst/>
          </a:prstGeom>
        </p:spPr>
      </p:pic>
      <p:sp>
        <p:nvSpPr>
          <p:cNvPr id="45" name="Text 30"/>
          <p:cNvSpPr/>
          <p:nvPr/>
        </p:nvSpPr>
        <p:spPr>
          <a:xfrm>
            <a:off x="1021556" y="4493419"/>
            <a:ext cx="7408069" cy="3500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2D3748"/>
                </a:solidFill>
              </a:rPr>
              <a:t>Value Add:</a:t>
            </a:r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2D3748"/>
                </a:solidFill>
              </a:rPr>
              <a:t> All plans include AI-powered website testing and Red Team expertise to find vulnerabilities before attackers </a:t>
            </a:r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2D3748"/>
                </a:solidFill>
              </a:rPr>
              <a:t>do.</a:t>
            </a:r>
            <a:endParaRPr lang="en-US" sz="88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211455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2" kern="0" dirty="0">
                <a:solidFill>
                  <a:srgbClr val="00BFA5"/>
                </a:solidFill>
              </a:rPr>
              <a:t>Comparison</a:t>
            </a:r>
            <a:endParaRPr lang="en-US" sz="784" dirty="0"/>
          </a:p>
        </p:txBody>
      </p:sp>
      <p:sp>
        <p:nvSpPr>
          <p:cNvPr id="4" name="Text 1"/>
          <p:cNvSpPr/>
          <p:nvPr/>
        </p:nvSpPr>
        <p:spPr>
          <a:xfrm>
            <a:off x="571500" y="726877"/>
            <a:ext cx="2114550" cy="16501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21" b="1" dirty="0">
                <a:solidFill>
                  <a:srgbClr val="1A202C"/>
                </a:solidFill>
              </a:rPr>
              <a:t>Quick Comparison: What Each Tool Does Best</a:t>
            </a:r>
            <a:endParaRPr lang="en-US" sz="2121" dirty="0"/>
          </a:p>
        </p:txBody>
      </p:sp>
      <p:sp>
        <p:nvSpPr>
          <p:cNvPr id="5" name="Shape 2"/>
          <p:cNvSpPr/>
          <p:nvPr/>
        </p:nvSpPr>
        <p:spPr>
          <a:xfrm>
            <a:off x="571500" y="2928938"/>
            <a:ext cx="2114550" cy="1785938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6" y="3147687"/>
            <a:ext cx="1900238" cy="1348411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2971800" y="851892"/>
            <a:ext cx="5600700" cy="343971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Shape 4"/>
          <p:cNvSpPr/>
          <p:nvPr/>
        </p:nvSpPr>
        <p:spPr>
          <a:xfrm>
            <a:off x="2971800" y="851892"/>
            <a:ext cx="1680204" cy="432197"/>
          </a:xfrm>
          <a:prstGeom prst="rect">
            <a:avLst/>
          </a:prstGeom>
          <a:solidFill>
            <a:srgbClr val="2D3748"/>
          </a:solidFill>
          <a:ln/>
        </p:spPr>
      </p:sp>
      <p:sp>
        <p:nvSpPr>
          <p:cNvPr id="9" name="Text 5"/>
          <p:cNvSpPr/>
          <p:nvPr/>
        </p:nvSpPr>
        <p:spPr>
          <a:xfrm>
            <a:off x="2971800" y="851892"/>
            <a:ext cx="1680204" cy="432197"/>
          </a:xfrm>
          <a:prstGeom prst="rect">
            <a:avLst/>
          </a:prstGeom>
          <a:noFill/>
          <a:ln/>
        </p:spPr>
        <p:txBody>
          <a:bodyPr wrap="square" lIns="212598" tIns="153035" rIns="212598" bIns="153035" rtlCol="0" anchor="ctr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Feature</a:t>
            </a:r>
            <a:endParaRPr lang="en-US" sz="885" dirty="0"/>
          </a:p>
        </p:txBody>
      </p:sp>
      <p:sp>
        <p:nvSpPr>
          <p:cNvPr id="10" name="Shape 6"/>
          <p:cNvSpPr/>
          <p:nvPr/>
        </p:nvSpPr>
        <p:spPr>
          <a:xfrm>
            <a:off x="4652004" y="851892"/>
            <a:ext cx="1960234" cy="432197"/>
          </a:xfrm>
          <a:prstGeom prst="rect">
            <a:avLst/>
          </a:prstGeom>
          <a:solidFill>
            <a:srgbClr val="00BFA5"/>
          </a:solidFill>
          <a:ln/>
        </p:spPr>
      </p:sp>
      <p:sp>
        <p:nvSpPr>
          <p:cNvPr id="11" name="Text 7"/>
          <p:cNvSpPr/>
          <p:nvPr/>
        </p:nvSpPr>
        <p:spPr>
          <a:xfrm>
            <a:off x="4652004" y="851892"/>
            <a:ext cx="1960234" cy="432197"/>
          </a:xfrm>
          <a:prstGeom prst="rect">
            <a:avLst/>
          </a:prstGeom>
          <a:noFill/>
          <a:ln/>
        </p:spPr>
        <p:txBody>
          <a:bodyPr wrap="square" lIns="212598" tIns="153035" rIns="212598" bIns="153035" rtlCol="0" anchor="ctr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Incogni</a:t>
            </a:r>
            <a:endParaRPr lang="en-US" sz="885" dirty="0"/>
          </a:p>
        </p:txBody>
      </p:sp>
      <p:sp>
        <p:nvSpPr>
          <p:cNvPr id="12" name="Shape 8"/>
          <p:cNvSpPr/>
          <p:nvPr/>
        </p:nvSpPr>
        <p:spPr>
          <a:xfrm>
            <a:off x="6612238" y="851892"/>
            <a:ext cx="1960262" cy="432197"/>
          </a:xfrm>
          <a:prstGeom prst="rect">
            <a:avLst/>
          </a:prstGeom>
          <a:solidFill>
            <a:srgbClr val="1A202C"/>
          </a:solidFill>
          <a:ln/>
        </p:spPr>
      </p:sp>
      <p:sp>
        <p:nvSpPr>
          <p:cNvPr id="13" name="Text 9"/>
          <p:cNvSpPr/>
          <p:nvPr/>
        </p:nvSpPr>
        <p:spPr>
          <a:xfrm>
            <a:off x="6612238" y="851892"/>
            <a:ext cx="1960262" cy="432197"/>
          </a:xfrm>
          <a:prstGeom prst="rect">
            <a:avLst/>
          </a:prstGeom>
          <a:noFill/>
          <a:ln/>
        </p:spPr>
        <p:txBody>
          <a:bodyPr wrap="square" lIns="212598" tIns="153035" rIns="212598" bIns="153035" rtlCol="0" anchor="ctr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Pentester.com</a:t>
            </a:r>
            <a:endParaRPr lang="en-US" sz="885" dirty="0"/>
          </a:p>
        </p:txBody>
      </p:sp>
      <p:sp>
        <p:nvSpPr>
          <p:cNvPr id="14" name="Text 10"/>
          <p:cNvSpPr/>
          <p:nvPr/>
        </p:nvSpPr>
        <p:spPr>
          <a:xfrm>
            <a:off x="2971800" y="1284089"/>
            <a:ext cx="1680204" cy="373261"/>
          </a:xfrm>
          <a:prstGeom prst="rect">
            <a:avLst/>
          </a:prstGeom>
          <a:noFill/>
          <a:ln/>
        </p:spPr>
        <p:txBody>
          <a:bodyPr wrap="square" lIns="212598" tIns="127508" rIns="212598" bIns="127508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Data Broker Removal</a:t>
            </a:r>
            <a:endParaRPr lang="en-US" sz="834" dirty="0"/>
          </a:p>
        </p:txBody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598" y="1412677"/>
            <a:ext cx="114300" cy="11430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5002048" y="1391245"/>
            <a:ext cx="84218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Yes (420+ sites)</a:t>
            </a:r>
            <a:endParaRPr lang="en-US" sz="834" dirty="0"/>
          </a:p>
        </p:txBody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32" y="1412677"/>
            <a:ext cx="114300" cy="11430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962282" y="1391245"/>
            <a:ext cx="77565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Yes (Included)</a:t>
            </a:r>
            <a:endParaRPr lang="en-US" sz="834" dirty="0"/>
          </a:p>
        </p:txBody>
      </p:sp>
      <p:sp>
        <p:nvSpPr>
          <p:cNvPr id="19" name="Shape 13"/>
          <p:cNvSpPr/>
          <p:nvPr/>
        </p:nvSpPr>
        <p:spPr>
          <a:xfrm>
            <a:off x="2971800" y="1657350"/>
            <a:ext cx="5600700" cy="376833"/>
          </a:xfrm>
          <a:prstGeom prst="rect">
            <a:avLst/>
          </a:prstGeom>
          <a:solidFill>
            <a:srgbClr val="F8FAFC"/>
          </a:solidFill>
          <a:ln/>
        </p:spPr>
      </p:sp>
      <p:sp>
        <p:nvSpPr>
          <p:cNvPr id="20" name="Text 14"/>
          <p:cNvSpPr/>
          <p:nvPr/>
        </p:nvSpPr>
        <p:spPr>
          <a:xfrm>
            <a:off x="2971800" y="1657350"/>
            <a:ext cx="1680204" cy="376833"/>
          </a:xfrm>
          <a:prstGeom prst="rect">
            <a:avLst/>
          </a:prstGeom>
          <a:noFill/>
          <a:ln/>
        </p:spPr>
        <p:txBody>
          <a:bodyPr wrap="square" lIns="212598" tIns="127508" rIns="212598" bIns="127508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Website Security</a:t>
            </a:r>
            <a:endParaRPr lang="en-US" sz="834" dirty="0"/>
          </a:p>
        </p:txBody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598" y="1789509"/>
            <a:ext cx="71438" cy="11430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4959186" y="1768078"/>
            <a:ext cx="18573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No</a:t>
            </a:r>
            <a:endParaRPr lang="en-US" sz="834" dirty="0"/>
          </a:p>
        </p:txBody>
      </p:sp>
      <p:pic>
        <p:nvPicPr>
          <p:cNvPr id="23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0832" y="1789509"/>
            <a:ext cx="114300" cy="114300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6962282" y="1768078"/>
            <a:ext cx="94744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Yes (9k-39k tests)</a:t>
            </a:r>
            <a:endParaRPr lang="en-US" sz="834" dirty="0"/>
          </a:p>
        </p:txBody>
      </p:sp>
      <p:sp>
        <p:nvSpPr>
          <p:cNvPr id="25" name="Text 17"/>
          <p:cNvSpPr/>
          <p:nvPr/>
        </p:nvSpPr>
        <p:spPr>
          <a:xfrm>
            <a:off x="2971800" y="2034183"/>
            <a:ext cx="1680204" cy="376833"/>
          </a:xfrm>
          <a:prstGeom prst="rect">
            <a:avLst/>
          </a:prstGeom>
          <a:noFill/>
          <a:ln/>
        </p:spPr>
        <p:txBody>
          <a:bodyPr wrap="square" lIns="212598" tIns="127508" rIns="212598" bIns="127508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Dark Web Monitoring</a:t>
            </a:r>
            <a:endParaRPr lang="en-US" sz="834" dirty="0"/>
          </a:p>
        </p:txBody>
      </p:sp>
      <p:pic>
        <p:nvPicPr>
          <p:cNvPr id="26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598" y="2166342"/>
            <a:ext cx="114300" cy="114300"/>
          </a:xfrm>
          <a:prstGeom prst="rect">
            <a:avLst/>
          </a:prstGeom>
        </p:spPr>
      </p:pic>
      <p:sp>
        <p:nvSpPr>
          <p:cNvPr id="27" name="Text 18"/>
          <p:cNvSpPr/>
          <p:nvPr/>
        </p:nvSpPr>
        <p:spPr>
          <a:xfrm>
            <a:off x="5002048" y="2144911"/>
            <a:ext cx="93990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Yes (Higher tiers)</a:t>
            </a:r>
            <a:endParaRPr lang="en-US" sz="834" dirty="0"/>
          </a:p>
        </p:txBody>
      </p:sp>
      <p:pic>
        <p:nvPicPr>
          <p:cNvPr id="2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0832" y="2166342"/>
            <a:ext cx="114300" cy="114300"/>
          </a:xfrm>
          <a:prstGeom prst="rect">
            <a:avLst/>
          </a:prstGeom>
        </p:spPr>
      </p:pic>
      <p:sp>
        <p:nvSpPr>
          <p:cNvPr id="29" name="Text 19"/>
          <p:cNvSpPr/>
          <p:nvPr/>
        </p:nvSpPr>
        <p:spPr>
          <a:xfrm>
            <a:off x="6962282" y="2144911"/>
            <a:ext cx="75723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Yes (All plans)</a:t>
            </a:r>
            <a:endParaRPr lang="en-US" sz="834" dirty="0"/>
          </a:p>
        </p:txBody>
      </p:sp>
      <p:sp>
        <p:nvSpPr>
          <p:cNvPr id="30" name="Shape 20"/>
          <p:cNvSpPr/>
          <p:nvPr/>
        </p:nvSpPr>
        <p:spPr>
          <a:xfrm>
            <a:off x="2971800" y="2411016"/>
            <a:ext cx="5600700" cy="376833"/>
          </a:xfrm>
          <a:prstGeom prst="rect">
            <a:avLst/>
          </a:prstGeom>
          <a:solidFill>
            <a:srgbClr val="F8FAFC"/>
          </a:solidFill>
          <a:ln/>
        </p:spPr>
      </p:sp>
      <p:sp>
        <p:nvSpPr>
          <p:cNvPr id="31" name="Text 21"/>
          <p:cNvSpPr/>
          <p:nvPr/>
        </p:nvSpPr>
        <p:spPr>
          <a:xfrm>
            <a:off x="2971800" y="2411016"/>
            <a:ext cx="1680204" cy="376833"/>
          </a:xfrm>
          <a:prstGeom prst="rect">
            <a:avLst/>
          </a:prstGeom>
          <a:noFill/>
          <a:ln/>
        </p:spPr>
        <p:txBody>
          <a:bodyPr wrap="square" lIns="212598" tIns="127508" rIns="212598" bIns="127508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AI Automation</a:t>
            </a:r>
            <a:endParaRPr lang="en-US" sz="834" dirty="0"/>
          </a:p>
        </p:txBody>
      </p:sp>
      <p:pic>
        <p:nvPicPr>
          <p:cNvPr id="32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0598" y="2543175"/>
            <a:ext cx="114300" cy="114300"/>
          </a:xfrm>
          <a:prstGeom prst="rect">
            <a:avLst/>
          </a:prstGeom>
        </p:spPr>
      </p:pic>
      <p:sp>
        <p:nvSpPr>
          <p:cNvPr id="33" name="Text 22"/>
          <p:cNvSpPr/>
          <p:nvPr/>
        </p:nvSpPr>
        <p:spPr>
          <a:xfrm>
            <a:off x="5002048" y="2521744"/>
            <a:ext cx="207922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Yes</a:t>
            </a:r>
            <a:endParaRPr lang="en-US" sz="834" dirty="0"/>
          </a:p>
        </p:txBody>
      </p:sp>
      <p:pic>
        <p:nvPicPr>
          <p:cNvPr id="34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0832" y="2543175"/>
            <a:ext cx="114300" cy="114300"/>
          </a:xfrm>
          <a:prstGeom prst="rect">
            <a:avLst/>
          </a:prstGeom>
        </p:spPr>
      </p:pic>
      <p:sp>
        <p:nvSpPr>
          <p:cNvPr id="35" name="Text 23"/>
          <p:cNvSpPr/>
          <p:nvPr/>
        </p:nvSpPr>
        <p:spPr>
          <a:xfrm>
            <a:off x="6962282" y="2521744"/>
            <a:ext cx="207922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Yes</a:t>
            </a:r>
            <a:endParaRPr lang="en-US" sz="834" dirty="0"/>
          </a:p>
        </p:txBody>
      </p:sp>
      <p:sp>
        <p:nvSpPr>
          <p:cNvPr id="36" name="Text 24"/>
          <p:cNvSpPr/>
          <p:nvPr/>
        </p:nvSpPr>
        <p:spPr>
          <a:xfrm>
            <a:off x="2971800" y="2787848"/>
            <a:ext cx="1680204" cy="376833"/>
          </a:xfrm>
          <a:prstGeom prst="rect">
            <a:avLst/>
          </a:prstGeom>
          <a:noFill/>
          <a:ln/>
        </p:spPr>
        <p:txBody>
          <a:bodyPr wrap="square" lIns="212598" tIns="127508" rIns="212598" bIns="127508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Live Phone Support</a:t>
            </a:r>
            <a:endParaRPr lang="en-US" sz="834" dirty="0"/>
          </a:p>
        </p:txBody>
      </p:sp>
      <p:pic>
        <p:nvPicPr>
          <p:cNvPr id="37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0598" y="2920008"/>
            <a:ext cx="114300" cy="114300"/>
          </a:xfrm>
          <a:prstGeom prst="rect">
            <a:avLst/>
          </a:prstGeom>
        </p:spPr>
      </p:pic>
      <p:sp>
        <p:nvSpPr>
          <p:cNvPr id="38" name="Text 25"/>
          <p:cNvSpPr/>
          <p:nvPr/>
        </p:nvSpPr>
        <p:spPr>
          <a:xfrm>
            <a:off x="5002048" y="2898577"/>
            <a:ext cx="93990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Yes (Higher tiers)</a:t>
            </a:r>
            <a:endParaRPr lang="en-US" sz="834" dirty="0"/>
          </a:p>
        </p:txBody>
      </p:sp>
      <p:pic>
        <p:nvPicPr>
          <p:cNvPr id="39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90832" y="2920008"/>
            <a:ext cx="114300" cy="114300"/>
          </a:xfrm>
          <a:prstGeom prst="rect">
            <a:avLst/>
          </a:prstGeom>
        </p:spPr>
      </p:pic>
      <p:sp>
        <p:nvSpPr>
          <p:cNvPr id="40" name="Text 26"/>
          <p:cNvSpPr/>
          <p:nvPr/>
        </p:nvSpPr>
        <p:spPr>
          <a:xfrm>
            <a:off x="6962282" y="2898577"/>
            <a:ext cx="851557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Yes (Small Biz+)</a:t>
            </a:r>
            <a:endParaRPr lang="en-US" sz="834" dirty="0"/>
          </a:p>
        </p:txBody>
      </p:sp>
      <p:sp>
        <p:nvSpPr>
          <p:cNvPr id="41" name="Shape 27"/>
          <p:cNvSpPr/>
          <p:nvPr/>
        </p:nvSpPr>
        <p:spPr>
          <a:xfrm>
            <a:off x="2971800" y="3164681"/>
            <a:ext cx="5600700" cy="376833"/>
          </a:xfrm>
          <a:prstGeom prst="rect">
            <a:avLst/>
          </a:prstGeom>
          <a:solidFill>
            <a:srgbClr val="F8FAFC"/>
          </a:solidFill>
          <a:ln/>
        </p:spPr>
      </p:sp>
      <p:sp>
        <p:nvSpPr>
          <p:cNvPr id="42" name="Text 28"/>
          <p:cNvSpPr/>
          <p:nvPr/>
        </p:nvSpPr>
        <p:spPr>
          <a:xfrm>
            <a:off x="2971800" y="3164681"/>
            <a:ext cx="1680204" cy="376833"/>
          </a:xfrm>
          <a:prstGeom prst="rect">
            <a:avLst/>
          </a:prstGeom>
          <a:noFill/>
          <a:ln/>
        </p:spPr>
        <p:txBody>
          <a:bodyPr wrap="square" lIns="212598" tIns="127508" rIns="212598" bIns="127508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Free Trial</a:t>
            </a:r>
            <a:endParaRPr lang="en-US" sz="834" dirty="0"/>
          </a:p>
        </p:txBody>
      </p:sp>
      <p:sp>
        <p:nvSpPr>
          <p:cNvPr id="43" name="Text 29"/>
          <p:cNvSpPr/>
          <p:nvPr/>
        </p:nvSpPr>
        <p:spPr>
          <a:xfrm>
            <a:off x="4652004" y="3164681"/>
            <a:ext cx="1960234" cy="376833"/>
          </a:xfrm>
          <a:prstGeom prst="rect">
            <a:avLst/>
          </a:prstGeom>
          <a:noFill/>
          <a:ln/>
        </p:spPr>
        <p:txBody>
          <a:bodyPr wrap="square" lIns="212598" tIns="127508" rIns="212598" bIns="127508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30-day money-back</a:t>
            </a:r>
            <a:endParaRPr lang="en-US" sz="834" dirty="0"/>
          </a:p>
        </p:txBody>
      </p:sp>
      <p:sp>
        <p:nvSpPr>
          <p:cNvPr id="44" name="Text 30"/>
          <p:cNvSpPr/>
          <p:nvPr/>
        </p:nvSpPr>
        <p:spPr>
          <a:xfrm>
            <a:off x="6612238" y="3164681"/>
            <a:ext cx="1960262" cy="376833"/>
          </a:xfrm>
          <a:prstGeom prst="rect">
            <a:avLst/>
          </a:prstGeom>
          <a:noFill/>
          <a:ln/>
        </p:spPr>
        <p:txBody>
          <a:bodyPr wrap="square" lIns="212598" tIns="127508" rIns="212598" bIns="127508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4A5568"/>
                </a:solidFill>
              </a:rPr>
              <a:t>Free scan (no card)</a:t>
            </a:r>
            <a:endParaRPr lang="en-US" sz="834" dirty="0"/>
          </a:p>
        </p:txBody>
      </p:sp>
      <p:sp>
        <p:nvSpPr>
          <p:cNvPr id="45" name="Text 31"/>
          <p:cNvSpPr/>
          <p:nvPr/>
        </p:nvSpPr>
        <p:spPr>
          <a:xfrm>
            <a:off x="3150394" y="3652242"/>
            <a:ext cx="465906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4A5568"/>
                </a:solidFill>
              </a:rPr>
              <a:t>Best For</a:t>
            </a:r>
            <a:endParaRPr lang="en-US" sz="784" dirty="0"/>
          </a:p>
        </p:txBody>
      </p:sp>
      <p:sp>
        <p:nvSpPr>
          <p:cNvPr id="46" name="Text 32"/>
          <p:cNvSpPr/>
          <p:nvPr/>
        </p:nvSpPr>
        <p:spPr>
          <a:xfrm>
            <a:off x="4652004" y="3541514"/>
            <a:ext cx="1960234" cy="376833"/>
          </a:xfrm>
          <a:prstGeom prst="rect">
            <a:avLst/>
          </a:prstGeom>
          <a:noFill/>
          <a:ln/>
        </p:spPr>
        <p:txBody>
          <a:bodyPr wrap="square" lIns="212598" tIns="127508" rIns="212598" bIns="127508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4A5568"/>
                </a:solidFill>
              </a:rPr>
              <a:t>Privacy Protection</a:t>
            </a:r>
            <a:endParaRPr lang="en-US" sz="784" dirty="0"/>
          </a:p>
        </p:txBody>
      </p:sp>
      <p:sp>
        <p:nvSpPr>
          <p:cNvPr id="47" name="Text 33"/>
          <p:cNvSpPr/>
          <p:nvPr/>
        </p:nvSpPr>
        <p:spPr>
          <a:xfrm>
            <a:off x="6612238" y="3541514"/>
            <a:ext cx="1960262" cy="376833"/>
          </a:xfrm>
          <a:prstGeom prst="rect">
            <a:avLst/>
          </a:prstGeom>
          <a:noFill/>
          <a:ln/>
        </p:spPr>
        <p:txBody>
          <a:bodyPr wrap="square" lIns="212598" tIns="127508" rIns="212598" bIns="127508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4A5568"/>
                </a:solidFill>
              </a:rPr>
              <a:t>Security Scanning</a:t>
            </a:r>
            <a:endParaRPr lang="en-US" sz="784" dirty="0"/>
          </a:p>
        </p:txBody>
      </p:sp>
      <p:sp>
        <p:nvSpPr>
          <p:cNvPr id="48" name="Shape 34"/>
          <p:cNvSpPr/>
          <p:nvPr/>
        </p:nvSpPr>
        <p:spPr>
          <a:xfrm>
            <a:off x="2971800" y="3918347"/>
            <a:ext cx="5600700" cy="373261"/>
          </a:xfrm>
          <a:prstGeom prst="rect">
            <a:avLst/>
          </a:prstGeom>
          <a:solidFill>
            <a:srgbClr val="F8FAFC"/>
          </a:solidFill>
          <a:ln/>
        </p:spPr>
      </p:sp>
      <p:sp>
        <p:nvSpPr>
          <p:cNvPr id="49" name="Text 35"/>
          <p:cNvSpPr/>
          <p:nvPr/>
        </p:nvSpPr>
        <p:spPr>
          <a:xfrm>
            <a:off x="3150394" y="4029075"/>
            <a:ext cx="78000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4A5568"/>
                </a:solidFill>
              </a:rPr>
              <a:t>Starting Price</a:t>
            </a:r>
            <a:endParaRPr lang="en-US" sz="784" dirty="0"/>
          </a:p>
        </p:txBody>
      </p:sp>
      <p:sp>
        <p:nvSpPr>
          <p:cNvPr id="50" name="Text 36"/>
          <p:cNvSpPr/>
          <p:nvPr/>
        </p:nvSpPr>
        <p:spPr>
          <a:xfrm>
            <a:off x="4652004" y="3918347"/>
            <a:ext cx="1960234" cy="373261"/>
          </a:xfrm>
          <a:prstGeom prst="rect">
            <a:avLst/>
          </a:prstGeom>
          <a:noFill/>
          <a:ln/>
        </p:spPr>
        <p:txBody>
          <a:bodyPr wrap="square" lIns="212598" tIns="127508" rIns="212598" bIns="127508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4A5568"/>
                </a:solidFill>
              </a:rPr>
              <a:t>$7.99/month</a:t>
            </a:r>
            <a:endParaRPr lang="en-US" sz="784" dirty="0"/>
          </a:p>
        </p:txBody>
      </p:sp>
      <p:sp>
        <p:nvSpPr>
          <p:cNvPr id="51" name="Text 37"/>
          <p:cNvSpPr/>
          <p:nvPr/>
        </p:nvSpPr>
        <p:spPr>
          <a:xfrm>
            <a:off x="6612238" y="3918347"/>
            <a:ext cx="1960262" cy="373261"/>
          </a:xfrm>
          <a:prstGeom prst="rect">
            <a:avLst/>
          </a:prstGeom>
          <a:noFill/>
          <a:ln/>
        </p:spPr>
        <p:txBody>
          <a:bodyPr wrap="square" lIns="212598" tIns="127508" rIns="212598" bIns="127508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4A5568"/>
                </a:solidFill>
              </a:rPr>
              <a:t>$19/month</a:t>
            </a:r>
            <a:endParaRPr lang="en-US" sz="78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E2E8F0"/>
          </a:solidFill>
          <a:ln/>
        </p:spPr>
      </p:sp>
      <p:sp>
        <p:nvSpPr>
          <p:cNvPr id="4" name="Shape 1"/>
          <p:cNvSpPr/>
          <p:nvPr/>
        </p:nvSpPr>
        <p:spPr>
          <a:xfrm rot="-120000">
            <a:off x="402340" y="771525"/>
            <a:ext cx="2852921" cy="360045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20000">
            <a:off x="488063" y="1237013"/>
            <a:ext cx="2681473" cy="266947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229100" y="800658"/>
            <a:ext cx="434340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2" kern="0" dirty="0">
                <a:solidFill>
                  <a:srgbClr val="00BFA5"/>
                </a:solidFill>
              </a:rPr>
              <a:t>Target Audience</a:t>
            </a:r>
            <a:endParaRPr lang="en-US" sz="784" dirty="0"/>
          </a:p>
        </p:txBody>
      </p:sp>
      <p:sp>
        <p:nvSpPr>
          <p:cNvPr id="7" name="Text 3"/>
          <p:cNvSpPr/>
          <p:nvPr/>
        </p:nvSpPr>
        <p:spPr>
          <a:xfrm>
            <a:off x="4229100" y="1070335"/>
            <a:ext cx="4343400" cy="7543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36" b="1" dirty="0">
                <a:solidFill>
                  <a:srgbClr val="1A202C"/>
                </a:solidFill>
              </a:rPr>
              <a:t>Incogni is Perfect If You Want to...</a:t>
            </a:r>
            <a:endParaRPr lang="en-US" sz="2436" dirty="0"/>
          </a:p>
        </p:txBody>
      </p:sp>
      <p:sp>
        <p:nvSpPr>
          <p:cNvPr id="8" name="Shape 4"/>
          <p:cNvSpPr/>
          <p:nvPr/>
        </p:nvSpPr>
        <p:spPr>
          <a:xfrm>
            <a:off x="4229100" y="2081845"/>
            <a:ext cx="228600" cy="228600"/>
          </a:xfrm>
          <a:prstGeom prst="ellipse">
            <a:avLst/>
          </a:prstGeom>
          <a:solidFill>
            <a:srgbClr val="00BFA5"/>
          </a:solidFill>
          <a:ln/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0" y="2138995"/>
            <a:ext cx="114300" cy="1143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572000" y="2088989"/>
            <a:ext cx="3120647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159" dirty="0">
                <a:solidFill>
                  <a:srgbClr val="4A5568"/>
                </a:solidFill>
              </a:rPr>
              <a:t>Reduce spam calls and emails significantly</a:t>
            </a:r>
            <a:endParaRPr lang="en-US" sz="1159" dirty="0"/>
          </a:p>
        </p:txBody>
      </p:sp>
      <p:sp>
        <p:nvSpPr>
          <p:cNvPr id="11" name="Shape 6"/>
          <p:cNvSpPr/>
          <p:nvPr/>
        </p:nvSpPr>
        <p:spPr>
          <a:xfrm>
            <a:off x="4229100" y="2396170"/>
            <a:ext cx="228600" cy="228600"/>
          </a:xfrm>
          <a:prstGeom prst="ellipse">
            <a:avLst/>
          </a:prstGeom>
          <a:solidFill>
            <a:srgbClr val="00BFA5"/>
          </a:solidFill>
          <a:ln/>
        </p:spPr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0" y="2453320"/>
            <a:ext cx="114300" cy="1143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572000" y="2403314"/>
            <a:ext cx="3289892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159" dirty="0">
                <a:solidFill>
                  <a:srgbClr val="4A5568"/>
                </a:solidFill>
              </a:rPr>
              <a:t>Remove personal info from public databases</a:t>
            </a:r>
            <a:endParaRPr lang="en-US" sz="1159" dirty="0"/>
          </a:p>
        </p:txBody>
      </p:sp>
      <p:sp>
        <p:nvSpPr>
          <p:cNvPr id="14" name="Shape 8"/>
          <p:cNvSpPr/>
          <p:nvPr/>
        </p:nvSpPr>
        <p:spPr>
          <a:xfrm>
            <a:off x="4229100" y="2710495"/>
            <a:ext cx="228600" cy="228600"/>
          </a:xfrm>
          <a:prstGeom prst="ellipse">
            <a:avLst/>
          </a:prstGeom>
          <a:solidFill>
            <a:srgbClr val="00BFA5"/>
          </a:solidFill>
          <a:ln/>
        </p:spPr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0" y="2767645"/>
            <a:ext cx="114300" cy="1143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4572000" y="2717639"/>
            <a:ext cx="3221859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159" dirty="0">
                <a:solidFill>
                  <a:srgbClr val="4A5568"/>
                </a:solidFill>
              </a:rPr>
              <a:t>Protect your family's privacy from strangers</a:t>
            </a:r>
            <a:endParaRPr lang="en-US" sz="1159" dirty="0"/>
          </a:p>
        </p:txBody>
      </p:sp>
      <p:sp>
        <p:nvSpPr>
          <p:cNvPr id="17" name="Shape 10"/>
          <p:cNvSpPr/>
          <p:nvPr/>
        </p:nvSpPr>
        <p:spPr>
          <a:xfrm>
            <a:off x="4229100" y="3024820"/>
            <a:ext cx="228600" cy="228600"/>
          </a:xfrm>
          <a:prstGeom prst="ellipse">
            <a:avLst/>
          </a:prstGeom>
          <a:solidFill>
            <a:srgbClr val="00BFA5"/>
          </a:solidFill>
          <a:ln/>
        </p:spPr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0" y="3081970"/>
            <a:ext cx="114300" cy="11430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572000" y="3031964"/>
            <a:ext cx="340165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159" dirty="0">
                <a:solidFill>
                  <a:srgbClr val="4A5568"/>
                </a:solidFill>
              </a:rPr>
              <a:t>Get peace of mind about your digital footprint</a:t>
            </a:r>
            <a:endParaRPr lang="en-US" sz="1159" dirty="0"/>
          </a:p>
        </p:txBody>
      </p:sp>
      <p:sp>
        <p:nvSpPr>
          <p:cNvPr id="20" name="Shape 12"/>
          <p:cNvSpPr/>
          <p:nvPr/>
        </p:nvSpPr>
        <p:spPr>
          <a:xfrm>
            <a:off x="4229100" y="3339145"/>
            <a:ext cx="228600" cy="228600"/>
          </a:xfrm>
          <a:prstGeom prst="ellipse">
            <a:avLst/>
          </a:prstGeom>
          <a:solidFill>
            <a:srgbClr val="00BFA5"/>
          </a:solidFill>
          <a:ln/>
        </p:spPr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0" y="3396295"/>
            <a:ext cx="114300" cy="11430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4572000" y="3346289"/>
            <a:ext cx="3853635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159" dirty="0">
                <a:solidFill>
                  <a:srgbClr val="4A5568"/>
                </a:solidFill>
              </a:rPr>
              <a:t>Prefer a simple, automated "set and forget" solution</a:t>
            </a:r>
            <a:endParaRPr lang="en-US" sz="1159" dirty="0"/>
          </a:p>
        </p:txBody>
      </p:sp>
      <p:sp>
        <p:nvSpPr>
          <p:cNvPr id="23" name="Shape 14"/>
          <p:cNvSpPr/>
          <p:nvPr/>
        </p:nvSpPr>
        <p:spPr>
          <a:xfrm>
            <a:off x="4229100" y="3882070"/>
            <a:ext cx="4343400" cy="889397"/>
          </a:xfrm>
          <a:prstGeom prst="rect">
            <a:avLst/>
          </a:prstGeom>
          <a:solidFill>
            <a:srgbClr val="1A202C"/>
          </a:solidFill>
          <a:ln/>
        </p:spPr>
      </p:sp>
      <p:sp>
        <p:nvSpPr>
          <p:cNvPr id="24" name="Shape 15"/>
          <p:cNvSpPr/>
          <p:nvPr/>
        </p:nvSpPr>
        <p:spPr>
          <a:xfrm>
            <a:off x="4229100" y="3882070"/>
            <a:ext cx="42863" cy="889397"/>
          </a:xfrm>
          <a:prstGeom prst="rect">
            <a:avLst/>
          </a:prstGeom>
          <a:solidFill>
            <a:srgbClr val="00BFA5"/>
          </a:solidFill>
          <a:ln/>
        </p:spPr>
      </p:sp>
      <p:sp>
        <p:nvSpPr>
          <p:cNvPr id="25" name="Text 16"/>
          <p:cNvSpPr/>
          <p:nvPr/>
        </p:nvSpPr>
        <p:spPr>
          <a:xfrm>
            <a:off x="4357688" y="4010658"/>
            <a:ext cx="408622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spc="1" kern="0" dirty="0">
                <a:solidFill>
                  <a:srgbClr val="00BFA5"/>
                </a:solidFill>
              </a:rPr>
              <a:t>Ideal Users</a:t>
            </a:r>
            <a:endParaRPr lang="en-US" sz="885" dirty="0"/>
          </a:p>
        </p:txBody>
      </p:sp>
      <p:sp>
        <p:nvSpPr>
          <p:cNvPr id="26" name="Text 17"/>
          <p:cNvSpPr/>
          <p:nvPr/>
        </p:nvSpPr>
        <p:spPr>
          <a:xfrm>
            <a:off x="4357688" y="4242829"/>
            <a:ext cx="4086225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50" dirty="0">
                <a:solidFill>
                  <a:srgbClr val="FFFFFF"/>
                </a:solidFill>
              </a:rPr>
              <a:t>Privacy-conscious individuals, busy professionals, and families.</a:t>
            </a:r>
            <a:endParaRPr lang="en-US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2026-01-22T23:25:48Z</dcterms:created>
  <dcterms:modified xsi:type="dcterms:W3CDTF">2026-01-22T23:25:48Z</dcterms:modified>
</cp:coreProperties>
</file>